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1"/>
  </p:notesMasterIdLst>
  <p:handoutMasterIdLst>
    <p:handoutMasterId r:id="rId62"/>
  </p:handoutMasterIdLst>
  <p:sldIdLst>
    <p:sldId id="302" r:id="rId2"/>
    <p:sldId id="522" r:id="rId3"/>
    <p:sldId id="569" r:id="rId4"/>
    <p:sldId id="577" r:id="rId5"/>
    <p:sldId id="570" r:id="rId6"/>
    <p:sldId id="571" r:id="rId7"/>
    <p:sldId id="572" r:id="rId8"/>
    <p:sldId id="573" r:id="rId9"/>
    <p:sldId id="578" r:id="rId10"/>
    <p:sldId id="574" r:id="rId11"/>
    <p:sldId id="579" r:id="rId12"/>
    <p:sldId id="575" r:id="rId13"/>
    <p:sldId id="580" r:id="rId14"/>
    <p:sldId id="576" r:id="rId15"/>
    <p:sldId id="581" r:id="rId16"/>
    <p:sldId id="567" r:id="rId17"/>
    <p:sldId id="583" r:id="rId18"/>
    <p:sldId id="582" r:id="rId19"/>
    <p:sldId id="562" r:id="rId20"/>
    <p:sldId id="584" r:id="rId21"/>
    <p:sldId id="585" r:id="rId22"/>
    <p:sldId id="586" r:id="rId23"/>
    <p:sldId id="491" r:id="rId24"/>
    <p:sldId id="466" r:id="rId25"/>
    <p:sldId id="452" r:id="rId26"/>
    <p:sldId id="451" r:id="rId27"/>
    <p:sldId id="587" r:id="rId28"/>
    <p:sldId id="454" r:id="rId29"/>
    <p:sldId id="455" r:id="rId30"/>
    <p:sldId id="446" r:id="rId31"/>
    <p:sldId id="352" r:id="rId32"/>
    <p:sldId id="482" r:id="rId33"/>
    <p:sldId id="453" r:id="rId34"/>
    <p:sldId id="534" r:id="rId35"/>
    <p:sldId id="523" r:id="rId36"/>
    <p:sldId id="525" r:id="rId37"/>
    <p:sldId id="526" r:id="rId38"/>
    <p:sldId id="528" r:id="rId39"/>
    <p:sldId id="533" r:id="rId40"/>
    <p:sldId id="565" r:id="rId41"/>
    <p:sldId id="473" r:id="rId42"/>
    <p:sldId id="360" r:id="rId43"/>
    <p:sldId id="459" r:id="rId44"/>
    <p:sldId id="441" r:id="rId45"/>
    <p:sldId id="462" r:id="rId46"/>
    <p:sldId id="538" r:id="rId47"/>
    <p:sldId id="539" r:id="rId48"/>
    <p:sldId id="541" r:id="rId49"/>
    <p:sldId id="477" r:id="rId50"/>
    <p:sldId id="479" r:id="rId51"/>
    <p:sldId id="543" r:id="rId52"/>
    <p:sldId id="542" r:id="rId53"/>
    <p:sldId id="556" r:id="rId54"/>
    <p:sldId id="566" r:id="rId55"/>
    <p:sldId id="551" r:id="rId56"/>
    <p:sldId id="552" r:id="rId57"/>
    <p:sldId id="564" r:id="rId58"/>
    <p:sldId id="514" r:id="rId59"/>
    <p:sldId id="305" r:id="rId60"/>
  </p:sldIdLst>
  <p:sldSz cx="9144000" cy="6858000" type="screen4x3"/>
  <p:notesSz cx="6742113" cy="9872663"/>
  <p:defaultTextStyle>
    <a:defPPr>
      <a:defRPr lang="uk-UA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CC3300"/>
    <a:srgbClr val="CCCC00"/>
    <a:srgbClr val="CCFFCC"/>
    <a:srgbClr val="CCFF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9" autoAdjust="0"/>
    <p:restoredTop sz="94627" autoAdjust="0"/>
  </p:normalViewPr>
  <p:slideViewPr>
    <p:cSldViewPr snapToGrid="0">
      <p:cViewPr varScale="1">
        <p:scale>
          <a:sx n="76" d="100"/>
          <a:sy n="76" d="100"/>
        </p:scale>
        <p:origin x="154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406" tIns="45203" rIns="90406" bIns="45203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9525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406" tIns="45203" rIns="90406" bIns="4520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A1F94F86-7166-41C6-8554-39AADE1B4D72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406" tIns="45203" rIns="90406" bIns="45203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9525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406" tIns="45203" rIns="90406" bIns="4520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067F41D5-45E2-458A-ACB1-BADA8B8837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925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406" tIns="45203" rIns="90406" bIns="45203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100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406" tIns="45203" rIns="90406" bIns="4520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0DD7AE5B-2913-4B6F-8743-5CF261930DE1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1363"/>
            <a:ext cx="4933950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89475"/>
            <a:ext cx="5394325" cy="4443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406" tIns="45203" rIns="90406" bIns="452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406" tIns="45203" rIns="90406" bIns="45203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77363"/>
            <a:ext cx="2921000" cy="493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406" tIns="45203" rIns="90406" bIns="4520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1E5C8E9D-4EAD-4F5B-9869-00318365AC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473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5C8E9D-4EAD-4F5B-9869-00318365ACE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707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5C8E9D-4EAD-4F5B-9869-00318365ACE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454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uk-UA" smtClean="0"/>
              <a:t>Замінити фото</a:t>
            </a:r>
            <a:endParaRPr 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D698723-78FB-4030-A577-E750096F3973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27025"/>
            <a:ext cx="1588" cy="3175"/>
          </a:xfrm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4659313"/>
            <a:ext cx="5757863" cy="4386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://teach-inf.at.ua/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uk-UA" sz="2400" smtClean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uk-UA" sz="2400" smtClean="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uk-UA" sz="2400" smtClean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 eaLnBrk="1" hangingPunct="1">
                  <a:defRPr/>
                </a:pPr>
                <a:endParaRPr lang="ru-RU" altLang="uk-UA" sz="2400" smtClean="0">
                  <a:latin typeface="Times New Roman" pitchFamily="18" charset="0"/>
                </a:endParaRPr>
              </a:p>
            </p:txBody>
          </p:sp>
        </p:grpSp>
      </p:grpSp>
      <p:sp>
        <p:nvSpPr>
          <p:cNvPr id="5326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326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CFEAC-9E7E-4169-88A9-91B3A95E43B0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0825-1F23-4330-9DCD-7C7E612976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138763"/>
      </p:ext>
    </p:extLst>
  </p:cSld>
  <p:clrMapOvr>
    <a:masterClrMapping/>
  </p:clrMapOvr>
  <p:transition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75C59-963D-4C42-A200-BD3D37BC76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7E6CE-56ED-4FF1-BEB5-777F8C1794A7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884462"/>
      </p:ext>
    </p:extLst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1AE38-A163-43AB-8BE8-B87F36C41E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3921D-925F-458D-A0AB-EDE4D6AB3B15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053671"/>
      </p:ext>
    </p:extLst>
  </p:cSld>
  <p:clrMapOvr>
    <a:masterClrMapping/>
  </p:clrMapOvr>
  <p:transition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D9B88-E79A-47F0-AFAF-FE133BFD88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113BE-28C6-4A9D-A7FC-9EC112B9FE03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889421"/>
      </p:ext>
    </p:extLst>
  </p:cSld>
  <p:clrMapOvr>
    <a:masterClrMapping/>
  </p:clrMapOvr>
  <p:transition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 userDrawn="1"/>
        </p:nvSpPr>
        <p:spPr bwMode="gray">
          <a:xfrm>
            <a:off x="0" y="798521"/>
            <a:ext cx="9144000" cy="312737"/>
          </a:xfrm>
          <a:prstGeom prst="rect">
            <a:avLst/>
          </a:prstGeom>
          <a:solidFill>
            <a:srgbClr val="19426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white">
          <a:xfrm>
            <a:off x="0" y="12"/>
            <a:ext cx="9144000" cy="83661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7715678" y="188919"/>
            <a:ext cx="1248966" cy="1512887"/>
            <a:chOff x="4604" y="119"/>
            <a:chExt cx="1049" cy="953"/>
          </a:xfrm>
        </p:grpSpPr>
        <p:sp>
          <p:nvSpPr>
            <p:cNvPr id="10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rgbClr val="19426B"/>
                </a:gs>
                <a:gs pos="100000">
                  <a:srgbClr val="19426B">
                    <a:gamma/>
                    <a:tint val="0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35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dist="63500" dir="2212194" algn="ctr" rotWithShape="0">
                <a:srgbClr val="19426B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35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35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35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35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35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35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8082930" y="566632"/>
            <a:ext cx="5673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i="1" dirty="0">
                <a:solidFill>
                  <a:srgbClr val="19426B"/>
                </a:solidFill>
                <a:latin typeface="Arial" panose="020B0604020202020204" pitchFamily="34" charset="0"/>
              </a:rPr>
              <a:t>7</a:t>
            </a:r>
            <a:endParaRPr lang="uk-UA" sz="3300" b="1" i="1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grpSp>
        <p:nvGrpSpPr>
          <p:cNvPr id="19" name="Групувати 18"/>
          <p:cNvGrpSpPr/>
          <p:nvPr userDrawn="1"/>
        </p:nvGrpSpPr>
        <p:grpSpPr>
          <a:xfrm>
            <a:off x="-11419" y="6529735"/>
            <a:ext cx="3510390" cy="321569"/>
            <a:chOff x="467544" y="6485698"/>
            <a:chExt cx="4680520" cy="321568"/>
          </a:xfrm>
        </p:grpSpPr>
        <p:pic>
          <p:nvPicPr>
            <p:cNvPr id="20" name="Picture 3" descr="E:\Робота\Вчитель Інформатики\~~~Сайт~~~\teach-inf.at.ua\FTP\krfb_6465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296" y="6485698"/>
              <a:ext cx="321568" cy="3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44" y="6506203"/>
              <a:ext cx="4680520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i="1" dirty="0">
                  <a:solidFill>
                    <a:srgbClr val="19426B"/>
                  </a:solidFill>
                  <a:latin typeface="Verdana"/>
                </a:rPr>
                <a:t>© </a:t>
              </a:r>
              <a:r>
                <a:rPr lang="uk-UA" sz="1050" i="1" dirty="0">
                  <a:solidFill>
                    <a:srgbClr val="19426B"/>
                  </a:solidFill>
                  <a:latin typeface="Verdana"/>
                </a:rPr>
                <a:t>Вивчаємо інформатику        </a:t>
              </a:r>
              <a:r>
                <a:rPr lang="en-US" sz="1050" b="1" i="1" dirty="0">
                  <a:solidFill>
                    <a:srgbClr val="19426B"/>
                  </a:solidFill>
                  <a:latin typeface="Verdana"/>
                  <a:hlinkClick r:id="rId7" tooltip="Перейти на сайт"/>
                </a:rPr>
                <a:t>teach-inf.at.ua</a:t>
              </a:r>
              <a:endParaRPr lang="ru-RU" sz="1050" b="1" i="1" dirty="0">
                <a:solidFill>
                  <a:srgbClr val="19426B"/>
                </a:solidFill>
                <a:latin typeface="Verdana"/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878016" y="162512"/>
            <a:ext cx="6790466" cy="5328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>
              <a:defRPr kumimoji="0" lang="uk-UA" sz="24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lvl="0" fontAlgn="base">
              <a:lnSpc>
                <a:spcPct val="100000"/>
              </a:lnSpc>
              <a:spcAft>
                <a:spcPct val="0"/>
              </a:spcAft>
            </a:pPr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633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2F474-F9E8-438A-BCF7-6344525A52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AD4F4-50B1-4F44-BAA9-58A1C7722604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3991"/>
      </p:ext>
    </p:extLst>
  </p:cSld>
  <p:clrMapOvr>
    <a:masterClrMapping/>
  </p:clrMapOvr>
  <p:transition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CC0D8-B212-4089-B995-76EBEDC526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C0BAE-19EA-44CA-8086-C87F1D10549F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190476"/>
      </p:ext>
    </p:extLst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10E80-7236-41DC-9CD3-4BE6C0BF58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2DD97-DEED-4BC0-BD71-F982A7CDA869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919918"/>
      </p:ext>
    </p:extLst>
  </p:cSld>
  <p:clrMapOvr>
    <a:masterClrMapping/>
  </p:clrMapOvr>
  <p:transition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A68D0-45C0-4830-A933-7F6346B0F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AF0D9-7A2B-402D-AF61-59A4C1648C5C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386647"/>
      </p:ext>
    </p:extLst>
  </p:cSld>
  <p:clrMapOvr>
    <a:masterClrMapping/>
  </p:clrMapOvr>
  <p:transition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FE0C5-45A7-4D8D-BA8E-51DB74794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0A243-6294-4A00-BA9E-355F9632823F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942604"/>
      </p:ext>
    </p:extLst>
  </p:cSld>
  <p:clrMapOvr>
    <a:masterClrMapping/>
  </p:clrMapOvr>
  <p:transition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BFEF1-0340-4F6A-B4C3-05B5352CE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A77C0-2A37-4C34-8805-BD25302EE584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282940"/>
      </p:ext>
    </p:extLst>
  </p:cSld>
  <p:clrMapOvr>
    <a:masterClrMapping/>
  </p:clrMapOvr>
  <p:transition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C20E2-6BEF-4619-8FCF-2CB089B1E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07F75-EDFB-475F-9DDE-6216C96F893F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478801"/>
      </p:ext>
    </p:extLst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FBF5E-A681-48C1-B6FA-373F1ED5B5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0A37-DE9D-44E9-8B95-C94E1E34C45A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56251"/>
      </p:ext>
    </p:extLst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EEC799F4-1F18-432F-BAA7-387CC7BD56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uk-UA" sz="2400" smtClean="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uk-UA" sz="2400" smtClean="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uk-UA" smtClean="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uk-UA" smtClean="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uk-UA" smtClean="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uk-UA" smtClean="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uk-UA" sz="2400" smtClean="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uk-UA" smtClean="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endParaRPr lang="ru-RU" altLang="uk-UA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5224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fld id="{66399339-7496-4A60-B242-270E1BD0865A}" type="datetimeFigureOut">
              <a:rPr lang="ru-RU"/>
              <a:pPr>
                <a:defRPr/>
              </a:pPr>
              <a:t>03.02.2021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5" r:id="rId13"/>
  </p:sldLayoutIdLst>
  <p:transition advTm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jobs.ua/career/rubrics-2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Y6Ew386f9M&amp;t=3s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microsoft.com/office/2007/relationships/hdphoto" Target="../media/hdphoto3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tg.ck.ua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1.gif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1.bin"/><Relationship Id="rId9" Type="http://schemas.openxmlformats.org/officeDocument/2006/relationships/image" Target="http://foto.kulichki.com/animated/internet/31.gi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66913" y="1266825"/>
            <a:ext cx="7032625" cy="2911475"/>
          </a:xfrm>
        </p:spPr>
        <p:txBody>
          <a:bodyPr/>
          <a:lstStyle/>
          <a:p>
            <a:pPr algn="ctr" eaLnBrk="1" hangingPunct="1"/>
            <a:r>
              <a:rPr lang="uk-UA" altLang="uk-UA" sz="3600" b="1" i="1" dirty="0" smtClean="0"/>
              <a:t/>
            </a:r>
            <a:br>
              <a:rPr lang="uk-UA" altLang="uk-UA" sz="3600" b="1" i="1" dirty="0" smtClean="0"/>
            </a:br>
            <a:r>
              <a:rPr lang="uk-UA" altLang="uk-UA" sz="3600" b="1" i="1" dirty="0" smtClean="0"/>
              <a:t>К</a:t>
            </a:r>
            <a:r>
              <a:rPr lang="ru-RU" altLang="uk-UA" sz="3600" b="1" i="1" dirty="0" err="1" smtClean="0"/>
              <a:t>афедра</a:t>
            </a:r>
            <a:r>
              <a:rPr lang="ru-RU" altLang="uk-UA" sz="3600" b="1" i="1" dirty="0" smtClean="0"/>
              <a:t/>
            </a:r>
            <a:br>
              <a:rPr lang="ru-RU" altLang="uk-UA" sz="3600" b="1" i="1" dirty="0" smtClean="0"/>
            </a:br>
            <a:r>
              <a:rPr lang="ru-RU" altLang="uk-UA" sz="3600" b="1" i="1" dirty="0" smtClean="0"/>
              <a:t> </a:t>
            </a:r>
            <a:r>
              <a:rPr lang="ru-RU" altLang="uk-UA" sz="3600" b="1" i="1" dirty="0" err="1" smtClean="0"/>
              <a:t>комп’ютерних</a:t>
            </a:r>
            <a:r>
              <a:rPr lang="ru-RU" altLang="uk-UA" sz="3600" b="1" i="1" dirty="0" smtClean="0"/>
              <a:t> наук та системного </a:t>
            </a:r>
            <a:r>
              <a:rPr lang="ru-RU" altLang="uk-UA" sz="3600" b="1" i="1" dirty="0" err="1" smtClean="0"/>
              <a:t>аналізу</a:t>
            </a:r>
            <a:endParaRPr lang="ru-RU" altLang="uk-UA" sz="3600" dirty="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79725" y="65088"/>
            <a:ext cx="6019800" cy="17526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Черкаський державний технологічний університет</a:t>
            </a:r>
            <a:endParaRPr lang="ru-RU" sz="32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879725" y="6155536"/>
            <a:ext cx="3852862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uk-UA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м. Черкаси, </a:t>
            </a:r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</a:t>
            </a:r>
            <a:r>
              <a:rPr lang="uk-UA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1.0</a:t>
            </a:r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uk-UA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.202</a:t>
            </a:r>
            <a:r>
              <a:rPr lang="en-US" sz="2400" b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ru-RU" sz="24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97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1813" y="4349750"/>
            <a:ext cx="5616575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uk-UA" sz="3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Факультет інформаційних технологій і систем</a:t>
            </a:r>
          </a:p>
        </p:txBody>
      </p:sp>
      <p:pic>
        <p:nvPicPr>
          <p:cNvPr id="3079" name="Picture 9" descr="https://chdtu.edu.ua/media/k2/categories/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4349750"/>
            <a:ext cx="228917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22" y="457200"/>
            <a:ext cx="8749862" cy="630238"/>
          </a:xfrm>
        </p:spPr>
        <p:txBody>
          <a:bodyPr/>
          <a:lstStyle/>
          <a:p>
            <a:pPr>
              <a:defRPr/>
            </a:pPr>
            <a:r>
              <a:rPr lang="uk-UA" sz="3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Тренди в </a:t>
            </a:r>
            <a:r>
              <a:rPr lang="uk-UA" sz="3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ІТ-галузі</a:t>
            </a:r>
            <a:r>
              <a:rPr lang="uk-UA" sz="3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мобільні технології</a:t>
            </a:r>
            <a:endParaRPr lang="ru-RU" sz="3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34" name="Picture 2" descr="Результат пошуку зображень за запитом мобільні технологі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0" y="1211372"/>
            <a:ext cx="7543124" cy="548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Результат пошуку зображень за запитом мобільні технологі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25" y="1781505"/>
            <a:ext cx="6905293" cy="460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4082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55983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</a:t>
            </a:r>
            <a:r>
              <a:rPr lang="uk-UA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ільні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технології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174" y="3811012"/>
            <a:ext cx="8547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/>
            <a:r>
              <a:rPr lang="ru-RU" sz="2400" b="1" dirty="0" smtClean="0"/>
              <a:t>Моб</a:t>
            </a:r>
            <a:r>
              <a:rPr lang="uk-UA" sz="2400" b="1" dirty="0" err="1" smtClean="0"/>
              <a:t>ільні</a:t>
            </a:r>
            <a:r>
              <a:rPr lang="uk-UA" sz="2400" b="1" dirty="0" smtClean="0"/>
              <a:t> технології </a:t>
            </a:r>
            <a:r>
              <a:rPr lang="uk-UA" sz="2400" dirty="0" smtClean="0"/>
              <a:t>– це технології, що базуються на використанні </a:t>
            </a:r>
            <a:r>
              <a:rPr lang="uk-UA" sz="2400" b="1" dirty="0" smtClean="0"/>
              <a:t>мобільних пристроїв </a:t>
            </a:r>
            <a:r>
              <a:rPr lang="uk-UA" sz="2400" dirty="0" smtClean="0"/>
              <a:t>(мобільні телефони, смартфони, комунікатори, кишенькові комп’ютери, планшети), </a:t>
            </a:r>
            <a:r>
              <a:rPr lang="uk-UA" sz="2400" b="1" dirty="0" smtClean="0"/>
              <a:t>мобільних додатків </a:t>
            </a:r>
            <a:r>
              <a:rPr lang="uk-UA" sz="2400" dirty="0" smtClean="0"/>
              <a:t>(програми для мобільних додатків), </a:t>
            </a:r>
            <a:r>
              <a:rPr lang="uk-UA" sz="2400" b="1" dirty="0" smtClean="0"/>
              <a:t>сервісів</a:t>
            </a:r>
            <a:r>
              <a:rPr lang="uk-UA" sz="2400" dirty="0" smtClean="0"/>
              <a:t> (отримання, зберігання, опрацювання, пошук, передавання даних за допомогою мобільних пристроїв) та </a:t>
            </a:r>
            <a:r>
              <a:rPr lang="uk-UA" sz="2400" b="1" dirty="0" smtClean="0"/>
              <a:t>засобів мобільного зв’язку </a:t>
            </a:r>
            <a:r>
              <a:rPr lang="uk-UA" sz="2400" dirty="0" smtClean="0"/>
              <a:t>(</a:t>
            </a:r>
            <a:r>
              <a:rPr lang="en-US" sz="2400" dirty="0" smtClean="0"/>
              <a:t>GSM, Bluetooth, </a:t>
            </a:r>
            <a:r>
              <a:rPr lang="en-US" sz="2400" dirty="0" err="1" smtClean="0"/>
              <a:t>WiFi</a:t>
            </a:r>
            <a:r>
              <a:rPr lang="uk-UA" sz="2400" dirty="0" smtClean="0"/>
              <a:t>)</a:t>
            </a:r>
            <a:r>
              <a:rPr lang="uk-UA" sz="2400" dirty="0"/>
              <a:t>.</a:t>
            </a:r>
            <a:endParaRPr lang="ru-RU" sz="2400" dirty="0"/>
          </a:p>
        </p:txBody>
      </p:sp>
      <p:pic>
        <p:nvPicPr>
          <p:cNvPr id="65538" name="Picture 2" descr="Результат пошуку зображень за запитом мобільні технологі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44" y="1113183"/>
            <a:ext cx="5792442" cy="273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293502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55983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</a:t>
            </a:r>
            <a:r>
              <a:rPr lang="uk-UA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ільні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технології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564" name="Picture 4" descr="Результат пошуку зображень за запитом програмування під androi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0" b="11628"/>
          <a:stretch/>
        </p:blipFill>
        <p:spPr bwMode="auto">
          <a:xfrm>
            <a:off x="1033670" y="1411357"/>
            <a:ext cx="6684263" cy="24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Результат пошуку зображень за запитом програмування під andr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9" y="3518452"/>
            <a:ext cx="4828475" cy="324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Результат пошуку зображень за запитом android stud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7" y="386632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239947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55983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</a:t>
            </a:r>
            <a:r>
              <a:rPr lang="uk-UA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ільні</a:t>
            </a:r>
            <a:r>
              <a:rPr lang="uk-U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технології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588" name="Picture 4" descr="Результат пошуку зображень за запитом Objective 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7" y="2871718"/>
            <a:ext cx="8587409" cy="38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Результат пошуку зображень за запитом i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2" t="5077" r="21578" b="5648"/>
          <a:stretch/>
        </p:blipFill>
        <p:spPr bwMode="auto">
          <a:xfrm>
            <a:off x="7302113" y="213468"/>
            <a:ext cx="1662983" cy="26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227430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39959" cy="630238"/>
          </a:xfrm>
        </p:spPr>
        <p:txBody>
          <a:bodyPr/>
          <a:lstStyle/>
          <a:p>
            <a:pPr>
              <a:defRPr/>
            </a:pP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Тренди в </a:t>
            </a:r>
            <a:r>
              <a:rPr lang="uk-UA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ІТ-галузі</a:t>
            </a: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робототехніка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" y="1166648"/>
            <a:ext cx="9003070" cy="50607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3752"/>
            <a:ext cx="9144000" cy="457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7" y="1792834"/>
            <a:ext cx="7424120" cy="506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210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94522"/>
          </a:xfrm>
        </p:spPr>
        <p:txBody>
          <a:bodyPr/>
          <a:lstStyle/>
          <a:p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Тренди в ІТ-галузі: робототехніка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699591"/>
            <a:ext cx="5486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000" b="1" dirty="0" err="1">
                <a:solidFill>
                  <a:srgbClr val="002060"/>
                </a:solidFill>
              </a:rPr>
              <a:t>Робототе́хніка</a:t>
            </a:r>
            <a:r>
              <a:rPr lang="ru-RU" sz="3000" dirty="0">
                <a:solidFill>
                  <a:srgbClr val="002060"/>
                </a:solidFill>
              </a:rPr>
              <a:t> — </a:t>
            </a:r>
            <a:r>
              <a:rPr lang="ru-RU" sz="3000" dirty="0" err="1">
                <a:solidFill>
                  <a:srgbClr val="002060"/>
                </a:solidFill>
              </a:rPr>
              <a:t>прикладна</a:t>
            </a:r>
            <a:r>
              <a:rPr lang="ru-RU" sz="3000" dirty="0">
                <a:solidFill>
                  <a:srgbClr val="002060"/>
                </a:solidFill>
              </a:rPr>
              <a:t> наука, </a:t>
            </a:r>
            <a:r>
              <a:rPr lang="ru-RU" sz="3000" dirty="0" err="1">
                <a:solidFill>
                  <a:srgbClr val="002060"/>
                </a:solidFill>
              </a:rPr>
              <a:t>що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займається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r>
              <a:rPr lang="ru-RU" sz="3000" dirty="0" err="1" smtClean="0">
                <a:solidFill>
                  <a:srgbClr val="002060"/>
                </a:solidFill>
              </a:rPr>
              <a:t>проєктуванням</a:t>
            </a:r>
            <a:r>
              <a:rPr lang="ru-RU" sz="3000" dirty="0">
                <a:solidFill>
                  <a:srgbClr val="002060"/>
                </a:solidFill>
              </a:rPr>
              <a:t>, </a:t>
            </a:r>
            <a:r>
              <a:rPr lang="ru-RU" sz="3000" dirty="0" err="1">
                <a:solidFill>
                  <a:srgbClr val="002060"/>
                </a:solidFill>
              </a:rPr>
              <a:t>розробкою</a:t>
            </a:r>
            <a:r>
              <a:rPr lang="ru-RU" sz="3000" dirty="0">
                <a:solidFill>
                  <a:srgbClr val="002060"/>
                </a:solidFill>
              </a:rPr>
              <a:t>, </a:t>
            </a:r>
            <a:r>
              <a:rPr lang="ru-RU" sz="3000" dirty="0" err="1" smtClean="0">
                <a:solidFill>
                  <a:srgbClr val="002060"/>
                </a:solidFill>
              </a:rPr>
              <a:t>створенням</a:t>
            </a:r>
            <a:r>
              <a:rPr lang="ru-RU" sz="3000" dirty="0" smtClean="0">
                <a:solidFill>
                  <a:srgbClr val="002060"/>
                </a:solidFill>
              </a:rPr>
              <a:t>, </a:t>
            </a:r>
            <a:r>
              <a:rPr lang="ru-RU" sz="3000" dirty="0" err="1">
                <a:solidFill>
                  <a:srgbClr val="002060"/>
                </a:solidFill>
              </a:rPr>
              <a:t>експлуатацією</a:t>
            </a:r>
            <a:r>
              <a:rPr lang="ru-RU" sz="3000" dirty="0">
                <a:solidFill>
                  <a:srgbClr val="002060"/>
                </a:solidFill>
              </a:rPr>
              <a:t> та </a:t>
            </a:r>
            <a:r>
              <a:rPr lang="ru-RU" sz="3000" dirty="0" err="1">
                <a:solidFill>
                  <a:srgbClr val="002060"/>
                </a:solidFill>
              </a:rPr>
              <a:t>використанням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роботів</a:t>
            </a:r>
            <a:r>
              <a:rPr lang="ru-RU" sz="3000" dirty="0">
                <a:solidFill>
                  <a:srgbClr val="002060"/>
                </a:solidFill>
              </a:rPr>
              <a:t>, а </a:t>
            </a:r>
            <a:r>
              <a:rPr lang="ru-RU" sz="3000" dirty="0" err="1">
                <a:solidFill>
                  <a:srgbClr val="002060"/>
                </a:solidFill>
              </a:rPr>
              <a:t>також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комп'ютерних</a:t>
            </a:r>
            <a:r>
              <a:rPr lang="ru-RU" sz="3000" dirty="0">
                <a:solidFill>
                  <a:srgbClr val="002060"/>
                </a:solidFill>
              </a:rPr>
              <a:t> систем для </a:t>
            </a:r>
            <a:r>
              <a:rPr lang="ru-RU" sz="3000" dirty="0" err="1">
                <a:solidFill>
                  <a:srgbClr val="002060"/>
                </a:solidFill>
              </a:rPr>
              <a:t>їх</a:t>
            </a:r>
            <a:r>
              <a:rPr lang="ru-RU" sz="3000" dirty="0">
                <a:solidFill>
                  <a:srgbClr val="002060"/>
                </a:solidFill>
              </a:rPr>
              <a:t> контролю, сенсорного </a:t>
            </a:r>
            <a:r>
              <a:rPr lang="ru-RU" sz="3000" dirty="0" err="1">
                <a:solidFill>
                  <a:srgbClr val="002060"/>
                </a:solidFill>
              </a:rPr>
              <a:t>зворотного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зв'язку</a:t>
            </a:r>
            <a:r>
              <a:rPr lang="ru-RU" sz="3000" dirty="0">
                <a:solidFill>
                  <a:srgbClr val="002060"/>
                </a:solidFill>
              </a:rPr>
              <a:t> і </a:t>
            </a:r>
            <a:r>
              <a:rPr lang="ru-RU" sz="3000" dirty="0" err="1">
                <a:solidFill>
                  <a:srgbClr val="002060"/>
                </a:solidFill>
              </a:rPr>
              <a:t>обробки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інформації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автоматизованих</a:t>
            </a:r>
            <a:r>
              <a:rPr lang="ru-RU" sz="3000" dirty="0">
                <a:solidFill>
                  <a:srgbClr val="002060"/>
                </a:solidFill>
              </a:rPr>
              <a:t> </a:t>
            </a:r>
            <a:r>
              <a:rPr lang="ru-RU" sz="3000" dirty="0" err="1">
                <a:solidFill>
                  <a:srgbClr val="002060"/>
                </a:solidFill>
              </a:rPr>
              <a:t>технічних</a:t>
            </a:r>
            <a:r>
              <a:rPr lang="ru-RU" sz="3000" dirty="0">
                <a:solidFill>
                  <a:srgbClr val="002060"/>
                </a:solidFill>
              </a:rPr>
              <a:t> систем.</a:t>
            </a:r>
          </a:p>
        </p:txBody>
      </p:sp>
      <p:pic>
        <p:nvPicPr>
          <p:cNvPr id="68610" name="Picture 2" descr="Результат пошуку зображень за запитом робототехн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74" y="1699590"/>
            <a:ext cx="3210340" cy="49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789543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66083" cy="630238"/>
          </a:xfrm>
        </p:spPr>
        <p:txBody>
          <a:bodyPr/>
          <a:lstStyle/>
          <a:p>
            <a:pPr>
              <a:defRPr/>
            </a:pP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Тренди в </a:t>
            </a:r>
            <a:r>
              <a:rPr lang="uk-UA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ІТ-газузі</a:t>
            </a: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Інтернет речей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359"/>
            <a:ext cx="9144000" cy="3657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8" y="1394843"/>
            <a:ext cx="8522525" cy="5463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78496"/>
            <a:ext cx="57150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2023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5591175"/>
            <a:ext cx="3486150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503" y="206703"/>
            <a:ext cx="6790466" cy="532820"/>
          </a:xfrm>
        </p:spPr>
        <p:txBody>
          <a:bodyPr>
            <a:noAutofit/>
          </a:bodyPr>
          <a:lstStyle/>
          <a:p>
            <a:r>
              <a:rPr lang="uk-UA" dirty="0"/>
              <a:t>Інтернет речей і </a:t>
            </a:r>
            <a:r>
              <a:rPr lang="en-US" dirty="0"/>
              <a:t>smart-</a:t>
            </a:r>
            <a:r>
              <a:rPr lang="uk-UA" dirty="0"/>
              <a:t>технології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330" y="1716553"/>
            <a:ext cx="9037607" cy="170816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indent="342892" algn="just">
              <a:defRPr/>
            </a:pPr>
            <a:r>
              <a:rPr lang="uk-UA" sz="2100" b="1" i="1" kern="0" dirty="0">
                <a:solidFill>
                  <a:srgbClr val="FFFFFF"/>
                </a:solidFill>
              </a:rPr>
              <a:t>Інтернет речей — одна з найпопулярніших наукових ідей сучасної інформатики, яка зараз активно втілюється в життя. Він здатний серйозно вплинути на розвиток сучасного суспільства, оскільки дасть змогу багатьом процесам відбуватися без участі людини.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E03D8D-1D86-44F3-979E-F4B1D86D71C8}"/>
              </a:ext>
            </a:extLst>
          </p:cNvPr>
          <p:cNvSpPr txBox="1"/>
          <p:nvPr/>
        </p:nvSpPr>
        <p:spPr>
          <a:xfrm>
            <a:off x="54006" y="3674017"/>
            <a:ext cx="6118194" cy="310854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indent="342900" algn="just"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Інтернет речей </a:t>
            </a:r>
            <a:r>
              <a:rPr lang="uk-UA" sz="2800" b="1" i="1" kern="0" dirty="0">
                <a:solidFill>
                  <a:srgbClr val="FFFFFF"/>
                </a:solidFill>
              </a:rPr>
              <a:t>(</a:t>
            </a:r>
            <a:r>
              <a:rPr lang="uk-UA" sz="2800" b="1" i="1" kern="0" dirty="0" err="1">
                <a:solidFill>
                  <a:srgbClr val="FFFFFF"/>
                </a:solidFill>
              </a:rPr>
              <a:t>англ</a:t>
            </a:r>
            <a:r>
              <a:rPr lang="uk-UA" sz="2800" b="1" i="1" kern="0" dirty="0">
                <a:solidFill>
                  <a:srgbClr val="FFFFFF"/>
                </a:solidFill>
              </a:rPr>
              <a:t>. </a:t>
            </a:r>
            <a:r>
              <a:rPr lang="uk-UA" sz="2800" b="1" i="1" kern="0" dirty="0" err="1">
                <a:solidFill>
                  <a:srgbClr val="FFFFFF"/>
                </a:solidFill>
              </a:rPr>
              <a:t>Internet</a:t>
            </a:r>
            <a:r>
              <a:rPr lang="uk-UA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 err="1">
                <a:solidFill>
                  <a:srgbClr val="FFFFFF"/>
                </a:solidFill>
              </a:rPr>
              <a:t>of</a:t>
            </a:r>
            <a:r>
              <a:rPr lang="uk-UA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 err="1">
                <a:solidFill>
                  <a:srgbClr val="FFFFFF"/>
                </a:solidFill>
              </a:rPr>
              <a:t>Things</a:t>
            </a:r>
            <a:r>
              <a:rPr lang="uk-UA" sz="2800" b="1" i="1" kern="0" dirty="0">
                <a:solidFill>
                  <a:srgbClr val="FFFFFF"/>
                </a:solidFill>
              </a:rPr>
              <a:t>, скорочено </a:t>
            </a:r>
            <a:r>
              <a:rPr lang="uk-UA" sz="2800" b="1" i="1" kern="0" dirty="0" err="1">
                <a:solidFill>
                  <a:srgbClr val="FFFF00"/>
                </a:solidFill>
              </a:rPr>
              <a:t>ІоТ</a:t>
            </a:r>
            <a:r>
              <a:rPr lang="uk-UA" sz="2800" b="1" i="1" kern="0" dirty="0">
                <a:solidFill>
                  <a:srgbClr val="FFFFFF"/>
                </a:solidFill>
              </a:rPr>
              <a:t>) — це глобальна мережа підключених до Інтернету речей — пристроїв, оснащених сенсорами, датчиками, засобами передавання сигналів. </a:t>
            </a:r>
            <a:endParaRPr lang="uk-UA" sz="2800" b="1" i="1" kern="0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Picture 2" descr="Пов’язане зображення">
            <a:extLst>
              <a:ext uri="{FF2B5EF4-FFF2-40B4-BE49-F238E27FC236}">
                <a16:creationId xmlns:a16="http://schemas.microsoft.com/office/drawing/2014/main" id="{DE318F11-F9D0-4B44-9102-84CDFC07A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1" r="15255"/>
          <a:stretch/>
        </p:blipFill>
        <p:spPr bwMode="auto">
          <a:xfrm>
            <a:off x="6300215" y="4039101"/>
            <a:ext cx="2736533" cy="23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8086725" y="1362075"/>
            <a:ext cx="381000" cy="3810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086725" y="1352550"/>
            <a:ext cx="3810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" y="63843"/>
            <a:ext cx="971550" cy="135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85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gallery dir="l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4842" y="6448425"/>
            <a:ext cx="3486150" cy="409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0503" y="0"/>
            <a:ext cx="6790466" cy="876693"/>
          </a:xfrm>
        </p:spPr>
        <p:txBody>
          <a:bodyPr>
            <a:noAutofit/>
          </a:bodyPr>
          <a:lstStyle/>
          <a:p>
            <a:r>
              <a:rPr lang="uk-UA" dirty="0"/>
              <a:t>Використання Інтернету речей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784F74-6346-410A-B2D2-176CB4DA4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2" y="1264648"/>
            <a:ext cx="8776383" cy="5117298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8086725" y="1352550"/>
            <a:ext cx="3810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" y="63843"/>
            <a:ext cx="971550" cy="135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86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gallery dir="l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218113" cy="630238"/>
          </a:xfrm>
        </p:spPr>
        <p:txBody>
          <a:bodyPr/>
          <a:lstStyle/>
          <a:p>
            <a:pPr>
              <a:defRPr/>
            </a:pPr>
            <a:r>
              <a:rPr lang="uk-UA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ІТ-професії</a:t>
            </a: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Україні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 rotWithShape="1">
          <a:blip r:embed="rId2"/>
          <a:srcRect l="16347" t="9189" r="17795" b="5325"/>
          <a:stretch/>
        </p:blipFill>
        <p:spPr bwMode="auto">
          <a:xfrm>
            <a:off x="933450" y="1057275"/>
            <a:ext cx="7539038" cy="550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504825"/>
            <a:ext cx="1628775" cy="55245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1939925" y="6488113"/>
            <a:ext cx="6021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2060"/>
                </a:solidFill>
              </a:rPr>
              <a:t>https://brainbasket.org/who-are-it-specialists-2/</a:t>
            </a:r>
            <a:endParaRPr lang="ru-RU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6575" y="220663"/>
            <a:ext cx="8229600" cy="2127250"/>
          </a:xfrm>
        </p:spPr>
        <p:txBody>
          <a:bodyPr/>
          <a:lstStyle/>
          <a:p>
            <a:pPr algn="ctr">
              <a:defRPr/>
            </a:pPr>
            <a:r>
              <a:rPr lang="uk-UA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Робота в галузі інформаційних технологій є </a:t>
            </a:r>
            <a:r>
              <a:rPr lang="uk-UA" sz="40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найпристижнішою</a:t>
            </a:r>
            <a:r>
              <a:rPr lang="uk-UA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професією в Україні! </a:t>
            </a:r>
            <a:endParaRPr lang="ru-RU" sz="40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3" name="Picture 4" descr="it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482850"/>
            <a:ext cx="32194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it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2466975"/>
            <a:ext cx="27336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it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2468563"/>
            <a:ext cx="25622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it_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579938"/>
            <a:ext cx="37242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it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4611688"/>
            <a:ext cx="31146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70633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ІТ-професій</a:t>
            </a:r>
            <a:endParaRPr lang="ru-RU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79" t="43057" r="61023" b="18791"/>
          <a:stretch/>
        </p:blipFill>
        <p:spPr>
          <a:xfrm>
            <a:off x="379834" y="1627833"/>
            <a:ext cx="8384332" cy="472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09764" y="6350558"/>
            <a:ext cx="612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https://jobs.ua/career/rubrics-2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81029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КОГО І ДЕ ХОЧУТЬ ВЧИТИСЯ ВСТУПНИКИ – МОН ПУБЛІКУЄ ТОП-10 НАЙБІЛЬШ ПОПУЛЯРНИХ СПЕЦІАЛЬНОСТЕЙ 2020 РОКУ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621" y="1828800"/>
            <a:ext cx="5541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2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081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Право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– 116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тис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689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</a:t>
            </a:r>
          </a:p>
          <a:p>
            <a:pPr lvl="0" algn="l"/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073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Менеджмент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– 92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тис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147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</a:t>
            </a:r>
          </a:p>
          <a:p>
            <a:pPr lvl="0" algn="l"/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035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Філологія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– 76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тис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708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</a:t>
            </a:r>
          </a:p>
          <a:p>
            <a:pPr lvl="0" algn="l"/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122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Комп’ютерні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науки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– 63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тис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410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</a:t>
            </a:r>
          </a:p>
          <a:p>
            <a:pPr lvl="0" algn="l"/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014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Середня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освіта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– 62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тис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676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</a:t>
            </a:r>
          </a:p>
          <a:p>
            <a:pPr lvl="0" algn="l"/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051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Економіка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– 50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тис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841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</a:t>
            </a:r>
          </a:p>
          <a:p>
            <a:pPr marL="542925" lvl="0" indent="-542925" algn="l"/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121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Інженерія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програмного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забезпечення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– 47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тис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038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</a:t>
            </a:r>
          </a:p>
          <a:p>
            <a:pPr marL="542925" lvl="0" indent="-542925" algn="l"/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072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Фінанси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банківська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справа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та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страхування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– 46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тис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844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</a:t>
            </a:r>
          </a:p>
          <a:p>
            <a:pPr lvl="0" algn="l"/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053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Психологія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– 43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тис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791</a:t>
            </a:r>
            <a:endParaRPr lang="en-US" sz="22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lvl="0" algn="l"/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075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Маркетинг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 – 42 </a:t>
            </a:r>
            <a:r>
              <a:rPr lang="en-US" sz="22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тис</a:t>
            </a: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379</a:t>
            </a:r>
            <a:endParaRPr lang="en-US" sz="22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871" y="5927605"/>
            <a:ext cx="9093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https://mon.gov.ua/ua/news/vstup-2020-zareyestrovano-bilshe-1-mln-zayav-yaki-vishi-ta-specialnosti-obirali-cogo-roku-vstupniki?fbclid=IwAR2Ju7_FujrPWskVItcO7omC-k034Oqa04j1gIYWPvDyJbNallkqFxpOzOM</a:t>
            </a:r>
          </a:p>
        </p:txBody>
      </p:sp>
      <p:pic>
        <p:nvPicPr>
          <p:cNvPr id="60418" name="Picture 2" descr="https://mon.gov.ua/storage/app/uploads/public/5f4/60d/593/5f460d5932daf957632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196" y="2138802"/>
            <a:ext cx="3552886" cy="353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754984"/>
      </p:ext>
    </p:extLst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https://chdtu.edu.ua/media/k2/categories/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56"/>
            <a:ext cx="1569165" cy="164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5" descr="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457200"/>
            <a:ext cx="17907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99909" y="411162"/>
            <a:ext cx="7991475" cy="16843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Факультет </a:t>
            </a:r>
            <a:r>
              <a:rPr lang="ru-RU" sz="36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інформаційних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технологій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систем 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Інформаційні технології</a:t>
            </a:r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3420" y="2331984"/>
            <a:ext cx="8844455" cy="4008526"/>
          </a:xfrm>
          <a:ln w="57150" cmpd="thinThick">
            <a:solidFill>
              <a:schemeClr val="bg2"/>
            </a:solidFill>
          </a:ln>
        </p:spPr>
        <p:txBody>
          <a:bodyPr/>
          <a:lstStyle/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800" u="sng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800" u="sng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Спеціальності</a:t>
            </a:r>
            <a:r>
              <a:rPr lang="ru-RU" sz="28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1000" u="sng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uk-UA" sz="2800" b="1" dirty="0" smtClean="0">
                <a:solidFill>
                  <a:schemeClr val="bg2"/>
                </a:solidFill>
              </a:rPr>
              <a:t>121 – Інженерія програмного забезпечення</a:t>
            </a: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uk-UA" sz="2800" b="1" dirty="0">
                <a:solidFill>
                  <a:schemeClr val="bg2"/>
                </a:solidFill>
              </a:rPr>
              <a:t>122 – </a:t>
            </a:r>
            <a:r>
              <a:rPr lang="uk-UA" sz="2800" b="1" dirty="0" smtClean="0">
                <a:solidFill>
                  <a:schemeClr val="bg2"/>
                </a:solidFill>
              </a:rPr>
              <a:t>Комп’ютерні науки</a:t>
            </a: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uk-UA" sz="2800" b="1" dirty="0" smtClean="0">
                <a:solidFill>
                  <a:schemeClr val="bg2"/>
                </a:solidFill>
              </a:rPr>
              <a:t>123 – Комп’ютерна інженерія </a:t>
            </a: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uk-UA" sz="2800" b="1" dirty="0">
                <a:solidFill>
                  <a:schemeClr val="bg2"/>
                </a:solidFill>
              </a:rPr>
              <a:t>124 – </a:t>
            </a:r>
            <a:r>
              <a:rPr lang="uk-UA" sz="2800" b="1" dirty="0" smtClean="0">
                <a:solidFill>
                  <a:schemeClr val="bg2"/>
                </a:solidFill>
              </a:rPr>
              <a:t>Системний аналіз</a:t>
            </a: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uk-UA" sz="2800" b="1" dirty="0" smtClean="0">
                <a:solidFill>
                  <a:schemeClr val="bg2"/>
                </a:solidFill>
              </a:rPr>
              <a:t>125 – </a:t>
            </a:r>
            <a:r>
              <a:rPr lang="uk-UA" sz="2800" b="1" dirty="0" err="1" smtClean="0">
                <a:solidFill>
                  <a:schemeClr val="bg2"/>
                </a:solidFill>
              </a:rPr>
              <a:t>Кібербезпека</a:t>
            </a:r>
            <a:endParaRPr lang="uk-UA" sz="2800" b="1" dirty="0" smtClean="0">
              <a:solidFill>
                <a:schemeClr val="bg2"/>
              </a:solidFill>
            </a:endParaRP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uk-UA" sz="2800" b="1" dirty="0">
                <a:solidFill>
                  <a:schemeClr val="bg2"/>
                </a:solidFill>
              </a:rPr>
              <a:t>126 </a:t>
            </a:r>
            <a:r>
              <a:rPr lang="uk-UA" sz="2800" b="1" dirty="0" smtClean="0">
                <a:solidFill>
                  <a:schemeClr val="bg2"/>
                </a:solidFill>
              </a:rPr>
              <a:t>– Інформаційні системи і технології</a:t>
            </a:r>
          </a:p>
        </p:txBody>
      </p:sp>
    </p:spTree>
    <p:extLst>
      <p:ext uri="{BB962C8B-B14F-4D97-AF65-F5344CB8AC3E}">
        <p14:creationId xmlns:p14="http://schemas.microsoft.com/office/powerpoint/2010/main" val="2453920547"/>
      </p:ext>
    </p:extLst>
  </p:cSld>
  <p:clrMapOvr>
    <a:masterClrMapping/>
  </p:clrMapOvr>
  <p:transition advTm="166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3550"/>
            <a:ext cx="8229600" cy="1119188"/>
          </a:xfrm>
        </p:spPr>
        <p:txBody>
          <a:bodyPr/>
          <a:lstStyle/>
          <a:p>
            <a:pPr eaLnBrk="1" hangingPunct="1"/>
            <a:r>
              <a:rPr lang="uk-UA" sz="3600" b="1" dirty="0" smtClean="0">
                <a:solidFill>
                  <a:schemeClr val="bg2"/>
                </a:solidFill>
              </a:rPr>
              <a:t>Загальна характеристика </a:t>
            </a:r>
            <a:br>
              <a:rPr lang="uk-UA" sz="3600" b="1" dirty="0" smtClean="0">
                <a:solidFill>
                  <a:schemeClr val="bg2"/>
                </a:solidFill>
              </a:rPr>
            </a:br>
            <a:r>
              <a:rPr lang="uk-UA" sz="3600" b="1" dirty="0" smtClean="0">
                <a:solidFill>
                  <a:schemeClr val="bg2"/>
                </a:solidFill>
              </a:rPr>
              <a:t>кафедри КН та СА</a:t>
            </a:r>
            <a:endParaRPr lang="ru-RU" sz="3600" b="1" dirty="0" smtClean="0">
              <a:solidFill>
                <a:schemeClr val="bg2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12" y="1638300"/>
            <a:ext cx="5883328" cy="5124450"/>
          </a:xfrm>
          <a:ln w="57150" cmpd="thinThick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uk-UA" sz="2800" dirty="0" smtClean="0"/>
              <a:t>Кафедра має висококваліфікований професорсько-викладацький склад.</a:t>
            </a:r>
          </a:p>
          <a:p>
            <a:pPr eaLnBrk="1" hangingPunct="1"/>
            <a:r>
              <a:rPr lang="uk-UA" sz="2600" dirty="0" smtClean="0"/>
              <a:t>До складу науково-педагогічного персоналу кафедри входять </a:t>
            </a:r>
            <a:r>
              <a:rPr lang="en-US" sz="2600" b="1" dirty="0" smtClean="0"/>
              <a:t>13</a:t>
            </a:r>
            <a:r>
              <a:rPr lang="uk-UA" sz="2600" dirty="0" smtClean="0"/>
              <a:t> викладачів, з них: </a:t>
            </a:r>
          </a:p>
          <a:p>
            <a:pPr eaLnBrk="1" hangingPunct="1"/>
            <a:r>
              <a:rPr lang="en-US" sz="2600" b="1" dirty="0"/>
              <a:t>3</a:t>
            </a:r>
            <a:r>
              <a:rPr lang="uk-UA" sz="2600" dirty="0" smtClean="0"/>
              <a:t> доктори наук, професори, </a:t>
            </a:r>
          </a:p>
          <a:p>
            <a:pPr eaLnBrk="1" hangingPunct="1"/>
            <a:r>
              <a:rPr lang="en-US" sz="2600" b="1" dirty="0"/>
              <a:t>6</a:t>
            </a:r>
            <a:r>
              <a:rPr lang="uk-UA" sz="2600" dirty="0" smtClean="0"/>
              <a:t> кандидати наук, доценти,</a:t>
            </a:r>
            <a:endParaRPr lang="en-US" sz="2600" dirty="0" smtClean="0"/>
          </a:p>
          <a:p>
            <a:pPr eaLnBrk="1" hangingPunct="1"/>
            <a:r>
              <a:rPr lang="uk-UA" sz="2600" b="1" dirty="0" smtClean="0"/>
              <a:t>3</a:t>
            </a:r>
            <a:r>
              <a:rPr lang="uk-UA" sz="2600" dirty="0" smtClean="0"/>
              <a:t> </a:t>
            </a:r>
            <a:r>
              <a:rPr lang="en-US" sz="2600" dirty="0" smtClean="0"/>
              <a:t>c</a:t>
            </a:r>
            <a:r>
              <a:rPr lang="ru-RU" sz="2600" dirty="0" err="1" smtClean="0"/>
              <a:t>тарші</a:t>
            </a:r>
            <a:r>
              <a:rPr lang="ru-RU" sz="2600" dirty="0" smtClean="0"/>
              <a:t> </a:t>
            </a:r>
            <a:r>
              <a:rPr lang="ru-RU" sz="2600" dirty="0" err="1" smtClean="0"/>
              <a:t>викладач</a:t>
            </a:r>
            <a:r>
              <a:rPr lang="uk-UA" sz="2600" dirty="0" smtClean="0"/>
              <a:t>і</a:t>
            </a:r>
            <a:r>
              <a:rPr lang="ru-RU" sz="2600" dirty="0" smtClean="0"/>
              <a:t>,</a:t>
            </a:r>
          </a:p>
          <a:p>
            <a:pPr eaLnBrk="1" hangingPunct="1"/>
            <a:r>
              <a:rPr lang="ru-RU" sz="2600" b="1" dirty="0" smtClean="0"/>
              <a:t>1 </a:t>
            </a:r>
            <a:r>
              <a:rPr lang="ru-RU" sz="2600" dirty="0" err="1" smtClean="0"/>
              <a:t>асистент</a:t>
            </a:r>
            <a:r>
              <a:rPr lang="ru-RU" sz="2600" b="1" dirty="0" smtClean="0"/>
              <a:t>.</a:t>
            </a:r>
          </a:p>
        </p:txBody>
      </p:sp>
      <p:pic>
        <p:nvPicPr>
          <p:cNvPr id="4100" name="Picture 4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0"/>
            <a:ext cx="17907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oto_tryus_2011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9350" y="1413466"/>
            <a:ext cx="1018381" cy="1109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992" y="2578727"/>
            <a:ext cx="3034008" cy="4227424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457200"/>
            <a:ext cx="17907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6938" y="320726"/>
            <a:ext cx="7991475" cy="16843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КН та СА є </a:t>
            </a:r>
            <a:r>
              <a:rPr lang="ru-RU" sz="36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випусковою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галузі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знань</a:t>
            </a: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Інформаційні технології</a:t>
            </a:r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221" y="2005064"/>
            <a:ext cx="8875986" cy="4762500"/>
          </a:xfrm>
          <a:ln w="57150" cmpd="thinThick">
            <a:solidFill>
              <a:schemeClr val="bg2"/>
            </a:solidFill>
          </a:ln>
        </p:spPr>
        <p:txBody>
          <a:bodyPr/>
          <a:lstStyle/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600" u="sng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Спеціальність</a:t>
            </a:r>
            <a:r>
              <a:rPr lang="ru-RU" sz="26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uk-UA" sz="2600" b="1" dirty="0" smtClean="0">
                <a:solidFill>
                  <a:schemeClr val="bg2"/>
                </a:solidFill>
              </a:rPr>
              <a:t>122 - Комп’ютерні науки </a:t>
            </a:r>
          </a:p>
          <a:p>
            <a:pPr marL="173037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6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Освітні програми</a:t>
            </a:r>
            <a:r>
              <a:rPr lang="ru-RU" sz="26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uk-UA" sz="2600" b="1" dirty="0">
                <a:solidFill>
                  <a:schemeClr val="bg2"/>
                </a:solidFill>
              </a:rPr>
              <a:t>Комп’ютерні </a:t>
            </a:r>
            <a:r>
              <a:rPr lang="uk-UA" sz="2600" b="1" dirty="0" smtClean="0">
                <a:solidFill>
                  <a:schemeClr val="bg2"/>
                </a:solidFill>
              </a:rPr>
              <a:t>науки та прикладне програмування</a:t>
            </a: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uk-UA" sz="2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Інформаційні управляючі системи і технології</a:t>
            </a: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uk-UA" sz="2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Управління </a:t>
            </a:r>
            <a:r>
              <a:rPr lang="uk-UA" sz="26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стартапами</a:t>
            </a:r>
            <a:r>
              <a:rPr lang="uk-UA" sz="2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і </a:t>
            </a:r>
            <a:r>
              <a:rPr lang="uk-UA" sz="26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проєктами</a:t>
            </a:r>
            <a:r>
              <a:rPr lang="uk-UA" sz="2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 галузі ІТ</a:t>
            </a:r>
            <a:endParaRPr lang="ru-RU" sz="26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73037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600" u="sng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Спеціальність</a:t>
            </a:r>
            <a:r>
              <a:rPr lang="ru-RU" sz="26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uk-UA" sz="2600" b="1" dirty="0" smtClean="0">
                <a:solidFill>
                  <a:schemeClr val="bg2"/>
                </a:solidFill>
              </a:rPr>
              <a:t>124 - Системний аналіз</a:t>
            </a:r>
          </a:p>
          <a:p>
            <a:pPr marL="173037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6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Освітні програми</a:t>
            </a:r>
            <a:r>
              <a:rPr lang="ru-RU" sz="26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uk-UA" sz="26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Системний аналіз і прикладна логістика</a:t>
            </a:r>
          </a:p>
          <a:p>
            <a:pPr marL="536575" indent="-363538"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uk-UA" sz="2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Системи і методи прийняття рішень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7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77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457200"/>
            <a:ext cx="7991475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Спеціальність: </a:t>
            </a:r>
            <a:br>
              <a:rPr lang="uk-UA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uk-UA" sz="3600" b="1" dirty="0" smtClean="0">
                <a:solidFill>
                  <a:schemeClr val="bg2"/>
                </a:solidFill>
              </a:rPr>
              <a:t>22</a:t>
            </a:r>
            <a:r>
              <a:rPr lang="en-US" sz="3600" b="1" dirty="0" smtClean="0">
                <a:solidFill>
                  <a:schemeClr val="bg2"/>
                </a:solidFill>
              </a:rPr>
              <a:t> -</a:t>
            </a:r>
            <a:r>
              <a:rPr lang="uk-UA" sz="3600" b="1" dirty="0" smtClean="0">
                <a:solidFill>
                  <a:schemeClr val="bg2"/>
                </a:solidFill>
              </a:rPr>
              <a:t> </a:t>
            </a:r>
            <a:r>
              <a:rPr lang="uk-UA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uk-UA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омп’ютерні науки</a:t>
            </a:r>
            <a:endParaRPr lang="ru-RU" sz="36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71675"/>
            <a:ext cx="8677275" cy="4697413"/>
          </a:xfrm>
          <a:ln w="57150" cmpd="thinThick">
            <a:solidFill>
              <a:schemeClr val="bg2"/>
            </a:solidFill>
          </a:ln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uk-UA" b="1" u="sng" dirty="0" smtClean="0">
                <a:solidFill>
                  <a:schemeClr val="bg2"/>
                </a:solidFill>
              </a:rPr>
              <a:t>Кваліфікація</a:t>
            </a:r>
            <a:r>
              <a:rPr lang="uk-UA" b="1" dirty="0" smtClean="0">
                <a:solidFill>
                  <a:schemeClr val="bg2"/>
                </a:solidFill>
              </a:rPr>
              <a:t>:</a:t>
            </a:r>
          </a:p>
          <a:p>
            <a:pPr marL="0" indent="0" eaLnBrk="1" hangingPunct="1">
              <a:defRPr/>
            </a:pPr>
            <a:r>
              <a:rPr lang="uk-UA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бакалавр з </a:t>
            </a:r>
            <a:r>
              <a:rPr lang="uk-UA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</a:t>
            </a: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uk-UA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ютерних</a:t>
            </a:r>
            <a:r>
              <a:rPr lang="uk-UA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наук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uk-UA" b="1" u="sng" dirty="0" smtClean="0">
                <a:solidFill>
                  <a:schemeClr val="bg2"/>
                </a:solidFill>
              </a:rPr>
              <a:t>Первинні посади випускників</a:t>
            </a:r>
            <a:r>
              <a:rPr lang="uk-UA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36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sz="36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3316" name="Picture 5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2078038"/>
            <a:ext cx="2030412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3075" y="3689350"/>
            <a:ext cx="8548688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1950" lvl="1" indent="-361950" algn="l">
              <a:buFont typeface="Wingdings" panose="05000000000000000000" pitchFamily="2" charset="2"/>
              <a:buChar char="ü"/>
              <a:defRPr/>
            </a:pPr>
            <a:r>
              <a:rPr lang="uk-UA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фахівець з інформаційних технологій</a:t>
            </a:r>
          </a:p>
          <a:p>
            <a:pPr marL="361950" indent="-361950" algn="l">
              <a:buFont typeface="Wingdings" panose="05000000000000000000" pitchFamily="2" charset="2"/>
              <a:buChar char="ü"/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фахівець з інформаційно-аналітичних технологій</a:t>
            </a:r>
          </a:p>
          <a:p>
            <a:pPr marL="361950" indent="-361950" algn="l">
              <a:buFont typeface="Wingdings" panose="05000000000000000000" pitchFamily="2" charset="2"/>
              <a:buChar char="ü"/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фахівець з розробки та тестування програмного забезпечення</a:t>
            </a:r>
          </a:p>
          <a:p>
            <a:pPr marL="361950" indent="-361950" algn="l">
              <a:buFont typeface="Wingdings" panose="05000000000000000000" pitchFamily="2" charset="2"/>
              <a:buChar char="ü"/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фахівець з розроблення комп’ютерних програм 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301625"/>
            <a:ext cx="17907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Освітня програма: «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Інформаційні управляючі системи та технології»</a:t>
            </a:r>
            <a:endParaRPr lang="ru-RU" sz="32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1981200"/>
            <a:ext cx="8677275" cy="4766441"/>
          </a:xfrm>
          <a:ln w="57150" cmpd="thinThick">
            <a:solidFill>
              <a:schemeClr val="bg2"/>
            </a:solidFill>
          </a:ln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b="1" dirty="0" smtClean="0">
                <a:solidFill>
                  <a:schemeClr val="bg2"/>
                </a:solidFill>
              </a:rPr>
              <a:t>Кваліфікація:</a:t>
            </a:r>
            <a:endParaRPr lang="uk-UA" i="1" dirty="0" smtClean="0">
              <a:solidFill>
                <a:schemeClr val="bg2"/>
              </a:solidFill>
            </a:endParaRPr>
          </a:p>
          <a:p>
            <a:pPr marL="361950" indent="-361950" eaLnBrk="1" hangingPunct="1">
              <a:lnSpc>
                <a:spcPct val="90000"/>
              </a:lnSpc>
              <a:defRPr/>
            </a:pPr>
            <a:r>
              <a:rPr lang="uk-UA" b="1" u="sng" dirty="0" smtClean="0">
                <a:solidFill>
                  <a:schemeClr val="bg2"/>
                </a:solidFill>
              </a:rPr>
              <a:t>Магістр з комп’ютерних наук, </a:t>
            </a:r>
            <a:r>
              <a:rPr lang="uk-UA" sz="2800" i="1" dirty="0" smtClean="0">
                <a:solidFill>
                  <a:schemeClr val="bg2"/>
                </a:solidFill>
              </a:rPr>
              <a:t> </a:t>
            </a:r>
            <a:r>
              <a:rPr lang="uk-UA" sz="3000" b="1" i="1" dirty="0" smtClean="0">
                <a:solidFill>
                  <a:schemeClr val="bg2"/>
                </a:solidFill>
              </a:rPr>
              <a:t>аналітик комп’ютерних систем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900" b="1" i="1" dirty="0" smtClean="0">
              <a:solidFill>
                <a:schemeClr val="bg2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b="1" u="sng" dirty="0">
                <a:solidFill>
                  <a:schemeClr val="bg2"/>
                </a:solidFill>
              </a:rPr>
              <a:t>Первинні посади випускників</a:t>
            </a:r>
            <a:r>
              <a:rPr lang="uk-UA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прикладний програміст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інженер-програміст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адміністратор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даних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інженер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комп’ютерних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b="1" i="1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301625"/>
            <a:ext cx="17907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Освітня програма: «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Управління </a:t>
            </a:r>
            <a:r>
              <a:rPr lang="uk-UA" sz="32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стартапами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і </a:t>
            </a:r>
            <a:r>
              <a:rPr lang="uk-UA" sz="32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проєктами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 галузі ІТ»</a:t>
            </a:r>
            <a:endParaRPr lang="ru-RU" sz="32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338" y="1981200"/>
            <a:ext cx="8746130" cy="4766441"/>
          </a:xfrm>
          <a:ln w="57150" cmpd="thinThick">
            <a:solidFill>
              <a:schemeClr val="bg2"/>
            </a:solidFill>
          </a:ln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800" b="1" dirty="0" smtClean="0">
                <a:solidFill>
                  <a:schemeClr val="bg2"/>
                </a:solidFill>
              </a:rPr>
              <a:t>Кваліфікація:</a:t>
            </a:r>
            <a:endParaRPr lang="uk-UA" sz="2800" i="1" dirty="0" smtClean="0">
              <a:solidFill>
                <a:schemeClr val="bg2"/>
              </a:solidFill>
            </a:endParaRPr>
          </a:p>
          <a:p>
            <a:pPr marL="361950" indent="-361950" eaLnBrk="1" hangingPunct="1">
              <a:lnSpc>
                <a:spcPct val="90000"/>
              </a:lnSpc>
              <a:defRPr/>
            </a:pPr>
            <a:r>
              <a:rPr lang="uk-UA" sz="2800" b="1" u="sng" dirty="0" smtClean="0">
                <a:solidFill>
                  <a:schemeClr val="bg2"/>
                </a:solidFill>
              </a:rPr>
              <a:t>Магістр з комп’ютерних наук,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професіонал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>
                <a:solidFill>
                  <a:srgbClr val="002060"/>
                </a:solidFill>
              </a:rPr>
              <a:t>у </a:t>
            </a:r>
            <a:r>
              <a:rPr lang="ru-RU" sz="2800" b="1" i="1" dirty="0" err="1">
                <a:solidFill>
                  <a:srgbClr val="002060"/>
                </a:solidFill>
              </a:rPr>
              <a:t>сфері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</a:rPr>
              <a:t>управління</a:t>
            </a:r>
            <a:r>
              <a:rPr lang="ru-RU" sz="2800" b="1" i="1" dirty="0">
                <a:solidFill>
                  <a:srgbClr val="002060"/>
                </a:solidFill>
              </a:rPr>
              <a:t> проектами та </a:t>
            </a:r>
            <a:r>
              <a:rPr lang="ru-RU" sz="2800" b="1" i="1" dirty="0" err="1">
                <a:solidFill>
                  <a:srgbClr val="002060"/>
                </a:solidFill>
              </a:rPr>
              <a:t>програмами</a:t>
            </a:r>
            <a:endParaRPr lang="uk-UA" sz="2800" b="1" i="1" dirty="0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800" b="1" u="sng" dirty="0">
                <a:solidFill>
                  <a:schemeClr val="bg2"/>
                </a:solidFill>
              </a:rPr>
              <a:t>Первинні посади випускників</a:t>
            </a: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прикладний програміст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інженер-програміст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адміністратор 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 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даних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менеджер і керівник </a:t>
            </a:r>
            <a:r>
              <a:rPr lang="uk-UA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ІТ-проектів</a:t>
            </a:r>
            <a:endParaRPr lang="uk-U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b="1" i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0743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5" y="415925"/>
            <a:ext cx="7991475" cy="1371600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Спеціальність:</a:t>
            </a:r>
            <a:br>
              <a:rPr lang="uk-UA" sz="36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6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124</a:t>
            </a:r>
            <a:r>
              <a:rPr lang="en-US" sz="36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</a:t>
            </a:r>
            <a:r>
              <a:rPr lang="uk-UA" sz="36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Системний аналіз</a:t>
            </a:r>
            <a:endParaRPr lang="ru-RU" sz="3600" b="1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1824038"/>
            <a:ext cx="8677275" cy="5033962"/>
          </a:xfrm>
          <a:ln w="57150" cmpd="thinThick">
            <a:solidFill>
              <a:schemeClr val="bg2"/>
            </a:solidFill>
          </a:ln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uk-UA" b="1" u="sng" dirty="0" smtClean="0">
                <a:solidFill>
                  <a:schemeClr val="bg2"/>
                </a:solidFill>
              </a:rPr>
              <a:t>Кваліфікація</a:t>
            </a:r>
            <a:r>
              <a:rPr lang="uk-UA" b="1" dirty="0" smtClean="0">
                <a:solidFill>
                  <a:schemeClr val="bg2"/>
                </a:solidFill>
              </a:rPr>
              <a:t>:</a:t>
            </a:r>
          </a:p>
          <a:p>
            <a:pPr marL="0" indent="0" eaLnBrk="1" hangingPunct="1">
              <a:defRPr/>
            </a:pPr>
            <a:r>
              <a:rPr lang="uk-UA" sz="3600" dirty="0">
                <a:solidFill>
                  <a:schemeClr val="bg2"/>
                </a:solidFill>
              </a:rPr>
              <a:t> </a:t>
            </a:r>
            <a:r>
              <a:rPr lang="uk-UA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бакалавр з системного аналізу</a:t>
            </a:r>
            <a:endParaRPr lang="en-US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uk-UA" b="1" u="sng" dirty="0" smtClean="0">
                <a:solidFill>
                  <a:schemeClr val="bg2"/>
                </a:solidFill>
              </a:rPr>
              <a:t>Первинні посади випускників</a:t>
            </a:r>
            <a:r>
              <a:rPr lang="uk-UA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15364" name="Picture 5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0"/>
            <a:ext cx="17907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1625" y="3705609"/>
            <a:ext cx="8721725" cy="2893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1950" lvl="1" indent="-361950" algn="l">
              <a:buFont typeface="Wingdings" panose="05000000000000000000" pitchFamily="2" charset="2"/>
              <a:buChar char="ü"/>
              <a:defRPr/>
            </a:pP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фахівець з математичних методів прийняття рішень</a:t>
            </a:r>
            <a:endParaRPr lang="ru-RU" sz="2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361950" indent="-361950" algn="l">
              <a:buFont typeface="Wingdings" panose="05000000000000000000" pitchFamily="2" charset="2"/>
              <a:buChar char="ü"/>
              <a:defRPr/>
            </a:pP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фахівець з інформаційно-аналітичних технологій</a:t>
            </a:r>
          </a:p>
          <a:p>
            <a:pPr marL="361950" indent="-361950" algn="l">
              <a:buFont typeface="Wingdings" panose="05000000000000000000" pitchFamily="2" charset="2"/>
              <a:buChar char="ü"/>
              <a:defRPr/>
            </a:pP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фахівець з розробки та тестування програмного забезпечення</a:t>
            </a:r>
          </a:p>
          <a:p>
            <a:pPr marL="361950" indent="-361950" algn="l">
              <a:buFont typeface="Wingdings" panose="05000000000000000000" pitchFamily="2" charset="2"/>
              <a:buChar char="ü"/>
              <a:defRPr/>
            </a:pPr>
            <a:r>
              <a:rPr lang="uk-UA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фахівець з розроблення комп’ютерних </a:t>
            </a: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програм</a:t>
            </a:r>
          </a:p>
          <a:p>
            <a:pPr marL="361950" indent="-361950" algn="l">
              <a:buFont typeface="Wingdings" panose="05000000000000000000" pitchFamily="2" charset="2"/>
              <a:buChar char="ü"/>
              <a:defRPr/>
            </a:pP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Фахівець з логістики</a:t>
            </a:r>
            <a:r>
              <a:rPr lang="uk-UA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endParaRPr lang="uk-UA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33375"/>
            <a:ext cx="17907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639050" cy="1371600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Освітня програма: «Системи і методи прийняття рішень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endParaRPr lang="ru-RU" sz="32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1828800"/>
            <a:ext cx="8677275" cy="4935538"/>
          </a:xfrm>
          <a:ln w="57150" cmpd="thinThick">
            <a:solidFill>
              <a:schemeClr val="bg2"/>
            </a:solidFill>
          </a:ln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b="1" dirty="0" smtClean="0">
                <a:solidFill>
                  <a:schemeClr val="bg2"/>
                </a:solidFill>
              </a:rPr>
              <a:t>Кваліфікація:</a:t>
            </a:r>
            <a:endParaRPr lang="uk-UA" i="1" dirty="0" smtClean="0">
              <a:solidFill>
                <a:schemeClr val="bg2"/>
              </a:solidFill>
            </a:endParaRPr>
          </a:p>
          <a:p>
            <a:pPr marL="361950" indent="-361950" eaLnBrk="1" hangingPunct="1">
              <a:lnSpc>
                <a:spcPct val="90000"/>
              </a:lnSpc>
              <a:defRPr/>
            </a:pPr>
            <a:r>
              <a:rPr lang="uk-UA" b="1" u="sng" dirty="0" smtClean="0">
                <a:solidFill>
                  <a:schemeClr val="bg2"/>
                </a:solidFill>
              </a:rPr>
              <a:t>Магістр з системного аналізу,</a:t>
            </a:r>
            <a:r>
              <a:rPr lang="uk-UA" i="1" dirty="0" smtClean="0">
                <a:solidFill>
                  <a:schemeClr val="bg2"/>
                </a:solidFill>
              </a:rPr>
              <a:t> </a:t>
            </a:r>
            <a:r>
              <a:rPr lang="uk-UA" sz="3000" b="1" i="1" dirty="0" smtClean="0">
                <a:solidFill>
                  <a:schemeClr val="bg2"/>
                </a:solidFill>
              </a:rPr>
              <a:t>аналітик комп’ютерних систем</a:t>
            </a:r>
            <a:endParaRPr lang="en-US" sz="3000" b="1" i="1" dirty="0" smtClean="0">
              <a:solidFill>
                <a:schemeClr val="bg2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b="1" u="sng" dirty="0">
                <a:solidFill>
                  <a:schemeClr val="bg2"/>
                </a:solidFill>
              </a:rPr>
              <a:t>Первинні посади випускників</a:t>
            </a:r>
            <a:r>
              <a:rPr lang="uk-UA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000" b="1" dirty="0" smtClean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833" y="3717350"/>
            <a:ext cx="77089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ü"/>
              <a:defRPr/>
            </a:pPr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системний аналітик </a:t>
            </a:r>
          </a:p>
          <a:p>
            <a:pPr marL="457200" indent="-457200" algn="l">
              <a:buFont typeface="Wingdings" panose="05000000000000000000" pitchFamily="2" charset="2"/>
              <a:buChar char="ü"/>
              <a:defRPr/>
            </a:pP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бізнес-аналітик</a:t>
            </a:r>
          </a:p>
          <a:p>
            <a:pPr marL="457200" indent="-457200" algn="l">
              <a:buFont typeface="Wingdings" panose="05000000000000000000" pitchFamily="2" charset="2"/>
              <a:buChar char="ü"/>
              <a:defRPr/>
            </a:pP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математик-аналітик</a:t>
            </a: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  <a:defRPr/>
            </a:pPr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консультант з системних питань</a:t>
            </a:r>
          </a:p>
          <a:p>
            <a:pPr marL="457200" indent="-457200" algn="l">
              <a:buFont typeface="Wingdings" panose="05000000000000000000" pitchFamily="2" charset="2"/>
              <a:buChar char="ü"/>
              <a:defRPr/>
            </a:pPr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</a:t>
            </a: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рикладний програміст</a:t>
            </a:r>
            <a:endParaRPr lang="uk-UA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457200" indent="-457200" algn="l">
              <a:buFont typeface="Wingdings" panose="05000000000000000000" pitchFamily="2" charset="2"/>
              <a:buChar char="ü"/>
              <a:defRPr/>
            </a:pPr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інженер-програміст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776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66083" cy="630238"/>
          </a:xfrm>
        </p:spPr>
        <p:txBody>
          <a:bodyPr/>
          <a:lstStyle/>
          <a:p>
            <a:pPr>
              <a:defRPr/>
            </a:pP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Тренди в </a:t>
            </a:r>
            <a:r>
              <a:rPr lang="uk-UA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ІТ-галузі</a:t>
            </a: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web-</a:t>
            </a: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технології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586" name="Picture 2" descr="Результат пошуку зображень за запитом web-технології та web-диз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71" y="1287847"/>
            <a:ext cx="4986830" cy="498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Результат пошуку зображень за запитом web-технології та web-диз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015" y="2396359"/>
            <a:ext cx="5923565" cy="40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94478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33375"/>
            <a:ext cx="17907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675" y="288925"/>
            <a:ext cx="8797925" cy="1087438"/>
          </a:xfrm>
        </p:spPr>
        <p:txBody>
          <a:bodyPr/>
          <a:lstStyle/>
          <a:p>
            <a:pPr>
              <a:defRPr/>
            </a:pP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напрями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науково-дослідної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кафедри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КН та СА: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Прямоугольник 4"/>
          <p:cNvSpPr>
            <a:spLocks noChangeArrowheads="1"/>
          </p:cNvSpPr>
          <p:nvPr/>
        </p:nvSpPr>
        <p:spPr bwMode="auto">
          <a:xfrm>
            <a:off x="204788" y="1379538"/>
            <a:ext cx="8786812" cy="54784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457200" indent="-457200" algn="l">
              <a:buFont typeface="Arial" pitchFamily="34" charset="0"/>
              <a:buAutoNum type="arabicPeriod"/>
            </a:pPr>
            <a:r>
              <a:rPr lang="ru-RU" altLang="uk-UA" sz="2500" b="1" dirty="0" err="1">
                <a:solidFill>
                  <a:schemeClr val="bg2"/>
                </a:solidFill>
              </a:rPr>
              <a:t>Системне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проектування</a:t>
            </a:r>
            <a:r>
              <a:rPr lang="ru-RU" altLang="uk-UA" sz="2500" b="1" dirty="0">
                <a:solidFill>
                  <a:schemeClr val="bg2"/>
                </a:solidFill>
              </a:rPr>
              <a:t> і </a:t>
            </a:r>
            <a:r>
              <a:rPr lang="ru-RU" altLang="uk-UA" sz="2500" b="1" dirty="0" err="1">
                <a:solidFill>
                  <a:schemeClr val="bg2"/>
                </a:solidFill>
              </a:rPr>
              <a:t>створення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інформаційних</a:t>
            </a:r>
            <a:r>
              <a:rPr lang="ru-RU" altLang="uk-UA" sz="2500" b="1" dirty="0">
                <a:solidFill>
                  <a:schemeClr val="bg2"/>
                </a:solidFill>
              </a:rPr>
              <a:t> систем </a:t>
            </a:r>
            <a:r>
              <a:rPr lang="ru-RU" altLang="uk-UA" sz="2500" b="1" dirty="0" err="1">
                <a:solidFill>
                  <a:schemeClr val="bg2"/>
                </a:solidFill>
              </a:rPr>
              <a:t>управління</a:t>
            </a:r>
            <a:r>
              <a:rPr lang="ru-RU" altLang="uk-UA" sz="2500" b="1" dirty="0">
                <a:solidFill>
                  <a:schemeClr val="bg2"/>
                </a:solidFill>
              </a:rPr>
              <a:t> для </a:t>
            </a:r>
            <a:r>
              <a:rPr lang="ru-RU" altLang="uk-UA" sz="2500" b="1" dirty="0" err="1">
                <a:solidFill>
                  <a:schemeClr val="bg2"/>
                </a:solidFill>
              </a:rPr>
              <a:t>бізнесу</a:t>
            </a:r>
            <a:r>
              <a:rPr lang="ru-RU" altLang="uk-UA" sz="2500" b="1" dirty="0">
                <a:solidFill>
                  <a:schemeClr val="bg2"/>
                </a:solidFill>
              </a:rPr>
              <a:t>;</a:t>
            </a:r>
          </a:p>
          <a:p>
            <a:pPr marL="457200" indent="-457200" algn="l">
              <a:buFont typeface="Arial" pitchFamily="34" charset="0"/>
              <a:buAutoNum type="arabicPeriod"/>
            </a:pPr>
            <a:r>
              <a:rPr lang="ru-RU" altLang="uk-UA" sz="2500" b="1" dirty="0" err="1">
                <a:solidFill>
                  <a:schemeClr val="bg2"/>
                </a:solidFill>
              </a:rPr>
              <a:t>Інформаційні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технології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моделювання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складних</a:t>
            </a:r>
            <a:r>
              <a:rPr lang="ru-RU" altLang="uk-UA" sz="2500" b="1" dirty="0">
                <a:solidFill>
                  <a:schemeClr val="bg2"/>
                </a:solidFill>
              </a:rPr>
              <a:t> систем;</a:t>
            </a:r>
          </a:p>
          <a:p>
            <a:pPr marL="457200" indent="-457200" algn="l">
              <a:buFont typeface="Arial" pitchFamily="34" charset="0"/>
              <a:buAutoNum type="arabicPeriod"/>
            </a:pPr>
            <a:r>
              <a:rPr lang="ru-RU" altLang="uk-UA" sz="2500" b="1" dirty="0" err="1">
                <a:solidFill>
                  <a:schemeClr val="bg2"/>
                </a:solidFill>
              </a:rPr>
              <a:t>Моделі</a:t>
            </a:r>
            <a:r>
              <a:rPr lang="ru-RU" altLang="uk-UA" sz="2500" b="1" dirty="0">
                <a:solidFill>
                  <a:schemeClr val="bg2"/>
                </a:solidFill>
              </a:rPr>
              <a:t> та </a:t>
            </a:r>
            <a:r>
              <a:rPr lang="ru-RU" altLang="uk-UA" sz="2500" b="1" dirty="0" err="1">
                <a:solidFill>
                  <a:schemeClr val="bg2"/>
                </a:solidFill>
              </a:rPr>
              <a:t>методи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прийняття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рішень</a:t>
            </a:r>
            <a:r>
              <a:rPr lang="ru-RU" altLang="uk-UA" sz="2500" b="1" dirty="0">
                <a:solidFill>
                  <a:schemeClr val="bg2"/>
                </a:solidFill>
              </a:rPr>
              <a:t> в </a:t>
            </a:r>
            <a:r>
              <a:rPr lang="ru-RU" altLang="uk-UA" sz="2500" b="1" dirty="0" err="1">
                <a:solidFill>
                  <a:schemeClr val="bg2"/>
                </a:solidFill>
              </a:rPr>
              <a:t>інтелектуальних</a:t>
            </a:r>
            <a:r>
              <a:rPr lang="ru-RU" altLang="uk-UA" sz="2500" b="1" dirty="0">
                <a:solidFill>
                  <a:schemeClr val="bg2"/>
                </a:solidFill>
              </a:rPr>
              <a:t> системах;</a:t>
            </a:r>
          </a:p>
          <a:p>
            <a:pPr marL="457200" indent="-457200" algn="l">
              <a:buFont typeface="Arial" pitchFamily="34" charset="0"/>
              <a:buAutoNum type="arabicPeriod"/>
            </a:pPr>
            <a:r>
              <a:rPr lang="ru-RU" altLang="uk-UA" sz="2500" b="1" dirty="0" err="1">
                <a:solidFill>
                  <a:schemeClr val="bg2"/>
                </a:solidFill>
              </a:rPr>
              <a:t>Створення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інформаційних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uk-UA" altLang="uk-UA" sz="2500" b="1" dirty="0">
                <a:solidFill>
                  <a:schemeClr val="bg2"/>
                </a:solidFill>
              </a:rPr>
              <a:t>систем </a:t>
            </a:r>
            <a:r>
              <a:rPr lang="ru-RU" altLang="uk-UA" sz="2500" b="1" dirty="0" err="1">
                <a:solidFill>
                  <a:schemeClr val="bg2"/>
                </a:solidFill>
              </a:rPr>
              <a:t>управління</a:t>
            </a:r>
            <a:r>
              <a:rPr lang="ru-RU" altLang="uk-UA" sz="2500" b="1" dirty="0">
                <a:solidFill>
                  <a:schemeClr val="bg2"/>
                </a:solidFill>
              </a:rPr>
              <a:t> і систем </a:t>
            </a:r>
            <a:r>
              <a:rPr lang="ru-RU" altLang="uk-UA" sz="2500" b="1" dirty="0" err="1">
                <a:solidFill>
                  <a:schemeClr val="bg2"/>
                </a:solidFill>
              </a:rPr>
              <a:t>підтримки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прийняття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рішень</a:t>
            </a:r>
            <a:r>
              <a:rPr lang="ru-RU" altLang="uk-UA" sz="2500" b="1" dirty="0">
                <a:solidFill>
                  <a:schemeClr val="bg2"/>
                </a:solidFill>
              </a:rPr>
              <a:t> для </a:t>
            </a:r>
            <a:r>
              <a:rPr lang="ru-RU" altLang="uk-UA" sz="2500" b="1" dirty="0" err="1">
                <a:solidFill>
                  <a:schemeClr val="bg2"/>
                </a:solidFill>
              </a:rPr>
              <a:t>медицини</a:t>
            </a:r>
            <a:r>
              <a:rPr lang="ru-RU" altLang="uk-UA" sz="2500" b="1" dirty="0">
                <a:solidFill>
                  <a:schemeClr val="bg2"/>
                </a:solidFill>
              </a:rPr>
              <a:t>, транспорту, </a:t>
            </a:r>
            <a:r>
              <a:rPr lang="ru-RU" altLang="uk-UA" sz="2500" b="1" dirty="0" err="1">
                <a:solidFill>
                  <a:schemeClr val="bg2"/>
                </a:solidFill>
              </a:rPr>
              <a:t>економіки</a:t>
            </a:r>
            <a:r>
              <a:rPr lang="ru-RU" altLang="uk-UA" sz="2500" b="1" dirty="0">
                <a:solidFill>
                  <a:schemeClr val="bg2"/>
                </a:solidFill>
              </a:rPr>
              <a:t>, </a:t>
            </a:r>
            <a:r>
              <a:rPr lang="ru-RU" altLang="uk-UA" sz="2500" b="1" dirty="0" err="1">
                <a:solidFill>
                  <a:schemeClr val="bg2"/>
                </a:solidFill>
              </a:rPr>
              <a:t>фінансової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сфери</a:t>
            </a:r>
            <a:r>
              <a:rPr lang="ru-RU" altLang="uk-UA" sz="2500" b="1" dirty="0">
                <a:solidFill>
                  <a:schemeClr val="bg2"/>
                </a:solidFill>
              </a:rPr>
              <a:t>, </a:t>
            </a:r>
            <a:r>
              <a:rPr lang="ru-RU" altLang="uk-UA" sz="2500" b="1" dirty="0" err="1" smtClean="0">
                <a:solidFill>
                  <a:schemeClr val="bg2"/>
                </a:solidFill>
              </a:rPr>
              <a:t>освіти</a:t>
            </a:r>
            <a:r>
              <a:rPr lang="ru-RU" altLang="uk-UA" sz="2500" b="1" dirty="0" smtClean="0">
                <a:solidFill>
                  <a:schemeClr val="bg2"/>
                </a:solidFill>
              </a:rPr>
              <a:t>, </a:t>
            </a:r>
            <a:r>
              <a:rPr lang="ru-RU" altLang="uk-UA" sz="2500" b="1" dirty="0" err="1" smtClean="0">
                <a:solidFill>
                  <a:schemeClr val="bg2"/>
                </a:solidFill>
              </a:rPr>
              <a:t>медицини</a:t>
            </a:r>
            <a:r>
              <a:rPr lang="ru-RU" altLang="uk-UA" sz="2500" b="1" dirty="0" smtClean="0">
                <a:solidFill>
                  <a:schemeClr val="bg2"/>
                </a:solidFill>
              </a:rPr>
              <a:t>; </a:t>
            </a:r>
            <a:endParaRPr lang="ru-RU" altLang="uk-UA" sz="2500" b="1" dirty="0">
              <a:solidFill>
                <a:schemeClr val="bg2"/>
              </a:solidFill>
            </a:endParaRPr>
          </a:p>
          <a:p>
            <a:pPr marL="457200" indent="-457200" algn="l">
              <a:buFont typeface="Arial" pitchFamily="34" charset="0"/>
              <a:buAutoNum type="arabicPeriod"/>
            </a:pPr>
            <a:r>
              <a:rPr lang="ru-RU" altLang="uk-UA" sz="2500" b="1" dirty="0" err="1">
                <a:solidFill>
                  <a:schemeClr val="bg2"/>
                </a:solidFill>
              </a:rPr>
              <a:t>Розробка</a:t>
            </a:r>
            <a:r>
              <a:rPr lang="ru-RU" altLang="uk-UA" sz="2500" b="1" dirty="0">
                <a:solidFill>
                  <a:schemeClr val="bg2"/>
                </a:solidFill>
              </a:rPr>
              <a:t> моделей, </a:t>
            </a:r>
            <a:r>
              <a:rPr lang="ru-RU" altLang="uk-UA" sz="2500" b="1" dirty="0" err="1">
                <a:solidFill>
                  <a:schemeClr val="bg2"/>
                </a:solidFill>
              </a:rPr>
              <a:t>методів</a:t>
            </a:r>
            <a:r>
              <a:rPr lang="ru-RU" altLang="uk-UA" sz="2500" b="1" dirty="0">
                <a:solidFill>
                  <a:schemeClr val="bg2"/>
                </a:solidFill>
              </a:rPr>
              <a:t>, </a:t>
            </a:r>
            <a:r>
              <a:rPr lang="ru-RU" altLang="uk-UA" sz="2500" b="1" dirty="0" err="1">
                <a:solidFill>
                  <a:schemeClr val="bg2"/>
                </a:solidFill>
              </a:rPr>
              <a:t>технологій</a:t>
            </a:r>
            <a:r>
              <a:rPr lang="ru-RU" altLang="uk-UA" sz="2500" b="1" dirty="0">
                <a:solidFill>
                  <a:schemeClr val="bg2"/>
                </a:solidFill>
              </a:rPr>
              <a:t> і </a:t>
            </a:r>
            <a:r>
              <a:rPr lang="ru-RU" altLang="uk-UA" sz="2500" b="1" dirty="0" err="1">
                <a:solidFill>
                  <a:schemeClr val="bg2"/>
                </a:solidFill>
              </a:rPr>
              <a:t>засобів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дистанційного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навчання</a:t>
            </a:r>
            <a:r>
              <a:rPr lang="ru-RU" altLang="uk-UA" sz="2500" b="1" dirty="0">
                <a:solidFill>
                  <a:schemeClr val="bg2"/>
                </a:solidFill>
              </a:rPr>
              <a:t>, </a:t>
            </a:r>
            <a:r>
              <a:rPr lang="ru-RU" altLang="uk-UA" sz="2500" b="1" dirty="0" err="1">
                <a:solidFill>
                  <a:schemeClr val="bg2"/>
                </a:solidFill>
              </a:rPr>
              <a:t>електронних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бібліотек</a:t>
            </a:r>
            <a:r>
              <a:rPr lang="ru-RU" altLang="uk-UA" sz="2500" b="1" dirty="0">
                <a:solidFill>
                  <a:schemeClr val="bg2"/>
                </a:solidFill>
              </a:rPr>
              <a:t>;</a:t>
            </a:r>
          </a:p>
          <a:p>
            <a:pPr marL="457200" indent="-457200" algn="l">
              <a:buFont typeface="Arial" pitchFamily="34" charset="0"/>
              <a:buAutoNum type="arabicPeriod"/>
            </a:pPr>
            <a:r>
              <a:rPr lang="ru-RU" altLang="uk-UA" sz="2500" b="1" dirty="0" err="1">
                <a:solidFill>
                  <a:schemeClr val="bg2"/>
                </a:solidFill>
              </a:rPr>
              <a:t>Розробка</a:t>
            </a:r>
            <a:r>
              <a:rPr lang="ru-RU" altLang="uk-UA" sz="2500" b="1" dirty="0">
                <a:solidFill>
                  <a:schemeClr val="bg2"/>
                </a:solidFill>
              </a:rPr>
              <a:t> і </a:t>
            </a:r>
            <a:r>
              <a:rPr lang="ru-RU" altLang="uk-UA" sz="2500" b="1" dirty="0" err="1">
                <a:solidFill>
                  <a:schemeClr val="bg2"/>
                </a:solidFill>
              </a:rPr>
              <a:t>впровадження</a:t>
            </a:r>
            <a:r>
              <a:rPr lang="ru-RU" altLang="uk-UA" sz="2500" b="1" dirty="0">
                <a:solidFill>
                  <a:schemeClr val="bg2"/>
                </a:solidFill>
              </a:rPr>
              <a:t> </a:t>
            </a:r>
            <a:r>
              <a:rPr lang="ru-RU" altLang="uk-UA" sz="2500" b="1" dirty="0" err="1">
                <a:solidFill>
                  <a:schemeClr val="bg2"/>
                </a:solidFill>
              </a:rPr>
              <a:t>інтелектуальних</a:t>
            </a:r>
            <a:r>
              <a:rPr lang="ru-RU" altLang="uk-UA" sz="2500" b="1" dirty="0">
                <a:solidFill>
                  <a:schemeClr val="bg2"/>
                </a:solidFill>
              </a:rPr>
              <a:t> та </a:t>
            </a:r>
            <a:r>
              <a:rPr lang="ru-RU" altLang="uk-UA" sz="2500" b="1" dirty="0" err="1">
                <a:solidFill>
                  <a:schemeClr val="bg2"/>
                </a:solidFill>
              </a:rPr>
              <a:t>адаптивних</a:t>
            </a:r>
            <a:r>
              <a:rPr lang="ru-RU" altLang="uk-UA" sz="2500" b="1" dirty="0">
                <a:solidFill>
                  <a:schemeClr val="bg2"/>
                </a:solidFill>
              </a:rPr>
              <a:t> систем </a:t>
            </a:r>
            <a:r>
              <a:rPr lang="ru-RU" altLang="uk-UA" sz="2500" b="1" dirty="0" err="1">
                <a:solidFill>
                  <a:schemeClr val="bg2"/>
                </a:solidFill>
              </a:rPr>
              <a:t>навчання</a:t>
            </a:r>
            <a:r>
              <a:rPr lang="ru-RU" altLang="uk-UA" sz="2500" b="1" dirty="0">
                <a:solidFill>
                  <a:schemeClr val="bg2"/>
                </a:solidFill>
              </a:rPr>
              <a:t>.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65238"/>
          </a:xfrm>
        </p:spPr>
        <p:txBody>
          <a:bodyPr/>
          <a:lstStyle/>
          <a:p>
            <a:pPr eaLnBrk="1" hangingPunct="1"/>
            <a:r>
              <a:rPr lang="uk-UA" altLang="uk-UA" sz="4000" b="1" dirty="0" smtClean="0">
                <a:solidFill>
                  <a:schemeClr val="bg2"/>
                </a:solidFill>
              </a:rPr>
              <a:t>Науково-дослідна робота кафедри</a:t>
            </a:r>
            <a:r>
              <a:rPr lang="uk-UA" altLang="uk-UA" sz="4000" b="1" dirty="0" smtClean="0"/>
              <a:t> </a:t>
            </a:r>
            <a:r>
              <a:rPr lang="uk-UA" altLang="uk-UA" sz="4000" b="1" dirty="0" smtClean="0">
                <a:solidFill>
                  <a:schemeClr val="bg2"/>
                </a:solidFill>
              </a:rPr>
              <a:t>КН та СА</a:t>
            </a:r>
            <a:endParaRPr lang="ru-RU" altLang="uk-UA" sz="4000" b="1" dirty="0" smtClean="0">
              <a:solidFill>
                <a:schemeClr val="bg2"/>
              </a:solidFill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14513"/>
            <a:ext cx="8763000" cy="2627312"/>
          </a:xfrm>
          <a:ln w="57150" cmpd="thinThick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bg2"/>
                </a:solidFill>
              </a:rPr>
              <a:t>На </a:t>
            </a:r>
            <a:r>
              <a:rPr lang="ru-RU" dirty="0" err="1" smtClean="0">
                <a:solidFill>
                  <a:schemeClr val="bg2"/>
                </a:solidFill>
              </a:rPr>
              <a:t>кафедрі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діє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аспірантура</a:t>
            </a:r>
            <a:r>
              <a:rPr lang="ru-RU" dirty="0" smtClean="0">
                <a:solidFill>
                  <a:schemeClr val="bg2"/>
                </a:solidFill>
              </a:rPr>
              <a:t> (</a:t>
            </a:r>
            <a:r>
              <a:rPr lang="ru-RU" dirty="0" err="1" smtClean="0">
                <a:solidFill>
                  <a:schemeClr val="bg2"/>
                </a:solidFill>
              </a:rPr>
              <a:t>підготовка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докторів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філософії</a:t>
            </a:r>
            <a:r>
              <a:rPr lang="ru-RU" dirty="0" smtClean="0">
                <a:solidFill>
                  <a:schemeClr val="bg2"/>
                </a:solidFill>
              </a:rPr>
              <a:t>) </a:t>
            </a:r>
            <a:r>
              <a:rPr lang="ru-RU" dirty="0" err="1" smtClean="0">
                <a:solidFill>
                  <a:schemeClr val="bg2"/>
                </a:solidFill>
              </a:rPr>
              <a:t>зі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dirty="0" err="1" smtClean="0">
                <a:solidFill>
                  <a:schemeClr val="bg2"/>
                </a:solidFill>
              </a:rPr>
              <a:t>спеціальності</a:t>
            </a:r>
            <a:r>
              <a:rPr lang="ru-RU" dirty="0" smtClean="0">
                <a:solidFill>
                  <a:schemeClr val="bg2"/>
                </a:solidFill>
              </a:rPr>
              <a:t> </a:t>
            </a:r>
            <a:r>
              <a:rPr lang="ru-RU" b="1" dirty="0" smtClean="0">
                <a:solidFill>
                  <a:schemeClr val="bg2"/>
                </a:solidFill>
              </a:rPr>
              <a:t>122</a:t>
            </a:r>
            <a:r>
              <a:rPr lang="ru-RU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dirty="0" smtClean="0">
                <a:solidFill>
                  <a:schemeClr val="bg2"/>
                </a:solidFill>
              </a:rPr>
              <a:t>– </a:t>
            </a:r>
            <a:r>
              <a:rPr lang="ru-RU" b="1" dirty="0" smtClean="0">
                <a:solidFill>
                  <a:schemeClr val="bg2"/>
                </a:solidFill>
              </a:rPr>
              <a:t>комп</a:t>
            </a:r>
            <a:r>
              <a:rPr lang="en-US" b="1" dirty="0" smtClean="0">
                <a:solidFill>
                  <a:schemeClr val="bg2"/>
                </a:solidFill>
              </a:rPr>
              <a:t>’</a:t>
            </a:r>
            <a:r>
              <a:rPr lang="ru-RU" b="1" dirty="0" err="1" smtClean="0">
                <a:solidFill>
                  <a:schemeClr val="bg2"/>
                </a:solidFill>
              </a:rPr>
              <a:t>ютерні</a:t>
            </a:r>
            <a:r>
              <a:rPr lang="ru-RU" b="1" dirty="0" smtClean="0">
                <a:solidFill>
                  <a:schemeClr val="bg2"/>
                </a:solidFill>
              </a:rPr>
              <a:t> науки</a:t>
            </a:r>
            <a:endParaRPr lang="en-US" b="1" dirty="0" smtClean="0">
              <a:solidFill>
                <a:schemeClr val="bg2"/>
              </a:solidFill>
            </a:endParaRPr>
          </a:p>
          <a:p>
            <a:pPr eaLnBrk="1" hangingPunct="1">
              <a:defRPr/>
            </a:pPr>
            <a:r>
              <a:rPr lang="uk-UA" dirty="0" smtClean="0">
                <a:solidFill>
                  <a:schemeClr val="bg2"/>
                </a:solidFill>
              </a:rPr>
              <a:t>На кафедрі навчаються </a:t>
            </a:r>
            <a:r>
              <a:rPr lang="uk-UA" b="1" dirty="0" smtClean="0">
                <a:solidFill>
                  <a:schemeClr val="bg2"/>
                </a:solidFill>
              </a:rPr>
              <a:t>12</a:t>
            </a:r>
            <a:r>
              <a:rPr lang="uk-UA" dirty="0" smtClean="0">
                <a:solidFill>
                  <a:schemeClr val="bg2"/>
                </a:solidFill>
              </a:rPr>
              <a:t> аспірантів.</a:t>
            </a:r>
            <a:endParaRPr lang="ru-RU" dirty="0" smtClean="0">
              <a:solidFill>
                <a:schemeClr val="bg2"/>
              </a:solidFill>
            </a:endParaRPr>
          </a:p>
        </p:txBody>
      </p:sp>
      <p:pic>
        <p:nvPicPr>
          <p:cNvPr id="20484" name="Picture 4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33375"/>
            <a:ext cx="17907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rg_hi" descr="ANd9GcQUZCCu_L79NaRUGEE7UytwxcAmEkN_xKbYMeyww2vsEsgF1ES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4532313"/>
            <a:ext cx="62833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87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8" y="1495425"/>
            <a:ext cx="7524750" cy="513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38225"/>
          </a:xfrm>
        </p:spPr>
        <p:txBody>
          <a:bodyPr/>
          <a:lstStyle/>
          <a:p>
            <a:r>
              <a:rPr lang="uk-UA" altLang="uk-UA" sz="3600" b="1" dirty="0" smtClean="0">
                <a:solidFill>
                  <a:schemeClr val="bg2"/>
                </a:solidFill>
              </a:rPr>
              <a:t>Науково-дослідна робота кафедри</a:t>
            </a:r>
            <a:r>
              <a:rPr lang="uk-UA" altLang="uk-UA" sz="3600" b="1" dirty="0" smtClean="0"/>
              <a:t> </a:t>
            </a:r>
            <a:r>
              <a:rPr lang="uk-UA" altLang="uk-UA" sz="3600" b="1" dirty="0" smtClean="0">
                <a:solidFill>
                  <a:schemeClr val="bg2"/>
                </a:solidFill>
              </a:rPr>
              <a:t>КН та СА</a:t>
            </a:r>
            <a:endParaRPr lang="uk-UA" sz="3600" dirty="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188" y="5716588"/>
            <a:ext cx="8753475" cy="1044575"/>
          </a:xfrm>
        </p:spPr>
        <p:txBody>
          <a:bodyPr/>
          <a:lstStyle/>
          <a:p>
            <a:pPr marL="0" indent="354013" algn="ctr">
              <a:buFont typeface="Wingdings" pitchFamily="2" charset="2"/>
              <a:buNone/>
              <a:defRPr/>
            </a:pPr>
            <a:r>
              <a:rPr lang="uk-UA" sz="23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</a:t>
            </a:r>
            <a:r>
              <a:rPr lang="uk-UA" sz="23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дислідження</a:t>
            </a:r>
            <a:r>
              <a:rPr lang="uk-UA" sz="23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«Розроблення </a:t>
            </a:r>
            <a:r>
              <a:rPr lang="uk-UA" sz="23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моделей і методів прийняття рішень </a:t>
            </a:r>
            <a:r>
              <a:rPr lang="uk-UA" sz="23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3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автоматизованих</a:t>
            </a:r>
            <a:r>
              <a:rPr lang="ru-RU" sz="23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 </a:t>
            </a:r>
            <a:r>
              <a:rPr lang="ru-RU" sz="23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управління</a:t>
            </a:r>
            <a:r>
              <a:rPr lang="ru-RU" sz="23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3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фармацевтичним</a:t>
            </a:r>
            <a:r>
              <a:rPr lang="ru-RU" sz="23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3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виробництвом</a:t>
            </a:r>
            <a:r>
              <a:rPr lang="ru-RU" sz="23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sz="23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991" name="Picture 7" descr="http://pharma-system.com/images/stories/PHARMA-SYSTYEM/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3525" y="981075"/>
            <a:ext cx="62547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Picture 9" descr="http://pharma-system.com/images/stories/PHARMA-SYSTYEM/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7088" y="1836738"/>
            <a:ext cx="5445125" cy="3443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5591175" cy="1100138"/>
          </a:xfrm>
        </p:spPr>
        <p:txBody>
          <a:bodyPr/>
          <a:lstStyle/>
          <a:p>
            <a:pPr>
              <a:defRPr/>
            </a:pPr>
            <a:r>
              <a:rPr lang="uk-UA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Технічне забезпечення кафедри КН та СА</a:t>
            </a:r>
            <a:endParaRPr lang="ru-RU" sz="36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2531" name="Picture 5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33375"/>
            <a:ext cx="17907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725" y="1909763"/>
            <a:ext cx="4511675" cy="4570412"/>
          </a:xfrm>
          <a:ln w="57150" cmpd="thinThick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marL="0" indent="268288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Три навчальні комп’ютерні лабораторії</a:t>
            </a:r>
            <a:r>
              <a:rPr lang="uk-UA" sz="2800" dirty="0" smtClean="0">
                <a:solidFill>
                  <a:schemeClr val="bg2"/>
                </a:solidFill>
              </a:rPr>
              <a:t>:</a:t>
            </a:r>
          </a:p>
          <a:p>
            <a:pPr>
              <a:lnSpc>
                <a:spcPct val="80000"/>
              </a:lnSpc>
              <a:defRPr/>
            </a:pP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нових інформаційних технологій</a:t>
            </a:r>
            <a:endParaRPr lang="uk-UA" sz="2800" dirty="0" smtClean="0">
              <a:solidFill>
                <a:schemeClr val="bg2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автоматизованих систем управління</a:t>
            </a:r>
          </a:p>
          <a:p>
            <a:pPr>
              <a:lnSpc>
                <a:spcPct val="80000"/>
              </a:lnSpc>
              <a:defRPr/>
            </a:pP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системного аналізу та моделювання</a:t>
            </a:r>
          </a:p>
          <a:p>
            <a:pPr marL="268288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800" dirty="0" smtClean="0">
                <a:solidFill>
                  <a:schemeClr val="bg2"/>
                </a:solidFill>
              </a:rPr>
              <a:t>Комп’ютери об’єднані у локальну мережу з виходом до мережі </a:t>
            </a: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Internet, </a:t>
            </a:r>
            <a:r>
              <a:rPr lang="uk-UA" sz="2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є </a:t>
            </a:r>
            <a:r>
              <a:rPr lang="en-US" sz="2800" b="1" dirty="0" smtClean="0">
                <a:solidFill>
                  <a:schemeClr val="bg2"/>
                </a:solidFill>
              </a:rPr>
              <a:t>Wi-Fi</a:t>
            </a:r>
            <a:r>
              <a:rPr lang="uk-UA" sz="2800" b="1" dirty="0" smtClean="0">
                <a:solidFill>
                  <a:schemeClr val="bg2"/>
                </a:solidFill>
              </a:rPr>
              <a:t>.</a:t>
            </a:r>
            <a:endParaRPr lang="ru-RU" sz="2800" b="1" dirty="0" smtClean="0">
              <a:solidFill>
                <a:schemeClr val="bg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4341813"/>
            <a:ext cx="4244975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4" name="Picture 8" descr="Ð°ÑÐ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1971675"/>
            <a:ext cx="4456112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 animBg="1" autoUpdateAnimBg="0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87438"/>
          </a:xfr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sz="40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кафедрі</a:t>
            </a:r>
            <a:r>
              <a:rPr lang="ru-RU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функціонує</a:t>
            </a:r>
            <a:r>
              <a:rPr lang="ru-RU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Мережев</a:t>
            </a:r>
            <a:r>
              <a:rPr lang="uk-UA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Академія</a:t>
            </a:r>
            <a:r>
              <a:rPr lang="ru-RU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Cisco</a:t>
            </a:r>
            <a:endParaRPr lang="ru-RU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5" name="Рисунок 2" descr="Cisco logo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588963"/>
            <a:ext cx="1716088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 descr="https://chdtu.edu.ua/media/k2/items/cache/2e8875aab4f36a3970a6126356b471b7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635125"/>
            <a:ext cx="762952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 descr="Натисніть для збільшення зображення 0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42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b="2766"/>
          <a:stretch>
            <a:fillRect/>
          </a:stretch>
        </p:blipFill>
        <p:spPr bwMode="auto">
          <a:xfrm>
            <a:off x="0" y="566738"/>
            <a:ext cx="439737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3"/>
          <a:srcRect l="11269" t="11423" r="24027" b="15086"/>
          <a:stretch/>
        </p:blipFill>
        <p:spPr bwMode="auto">
          <a:xfrm>
            <a:off x="4305300" y="3625850"/>
            <a:ext cx="4838700" cy="309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 rotWithShape="1">
          <a:blip r:embed="rId4"/>
          <a:srcRect l="17569" t="21121" r="17484" b="7974"/>
          <a:stretch/>
        </p:blipFill>
        <p:spPr bwMode="auto">
          <a:xfrm>
            <a:off x="4397375" y="712788"/>
            <a:ext cx="4746625" cy="291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95275"/>
            <a:ext cx="8229600" cy="1371600"/>
          </a:xfrm>
        </p:spPr>
        <p:txBody>
          <a:bodyPr/>
          <a:lstStyle/>
          <a:p>
            <a:pPr algn="ctr">
              <a:defRPr/>
            </a:pPr>
            <a:r>
              <a:rPr lang="uk-UA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медичних інформаційних систем ЧДТУ</a:t>
            </a:r>
            <a:endParaRPr lang="ru-RU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666875"/>
            <a:ext cx="80010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медичних інформаційних систем ЧДТУ</a:t>
            </a:r>
            <a:endParaRPr lang="ru-RU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/>
          <a:srcRect l="30656" t="21336" r="10335" b="16810"/>
          <a:stretch/>
        </p:blipFill>
        <p:spPr bwMode="auto">
          <a:xfrm>
            <a:off x="677863" y="1985963"/>
            <a:ext cx="7867650" cy="463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913" y="319088"/>
            <a:ext cx="878205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Участь кафедри КН та СА у </a:t>
            </a:r>
            <a:r>
              <a:rPr lang="uk-UA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проєкті</a:t>
            </a:r>
            <a:r>
              <a:rPr lang="uk-UA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uk-UA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з впровадження медичних інформаційних систем у закладах охорони здоров</a:t>
            </a: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’</a:t>
            </a:r>
            <a:r>
              <a:rPr lang="uk-UA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я м. Черкас і Черкаської області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034" y="3089172"/>
            <a:ext cx="554360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Wingdings" pitchFamily="2" charset="2"/>
              <a:buChar char="q"/>
              <a:defRPr/>
            </a:pPr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ТОВ «Доктор </a:t>
            </a:r>
            <a:r>
              <a:rPr lang="uk-UA" sz="3200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Елекс</a:t>
            </a:r>
            <a:r>
              <a:rPr lang="uk-UA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», </a:t>
            </a:r>
          </a:p>
          <a:p>
            <a:pPr marL="441325" indent="-441325" algn="l">
              <a:defRPr/>
            </a:pPr>
            <a:r>
              <a:rPr lang="uk-UA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м. Львів</a:t>
            </a:r>
            <a:endParaRPr lang="uk-UA" sz="32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l">
              <a:defRPr/>
            </a:pPr>
            <a:endParaRPr lang="uk-UA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457200" indent="-457200" algn="l">
              <a:buFont typeface="Wingdings" pitchFamily="2" charset="2"/>
              <a:buChar char="q"/>
              <a:defRPr/>
            </a:pPr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ТОВ «АЛТ Україна Лтд</a:t>
            </a:r>
            <a:r>
              <a:rPr lang="uk-UA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», м. Київ</a:t>
            </a:r>
            <a:endParaRPr lang="uk-UA" sz="32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l">
              <a:defRPr/>
            </a:pPr>
            <a:endParaRPr lang="uk-UA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457200" indent="-457200" algn="l">
              <a:buFont typeface="Wingdings" pitchFamily="2" charset="2"/>
              <a:buChar char="q"/>
              <a:defRPr/>
            </a:pPr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ТОВ «Тріумф </a:t>
            </a:r>
            <a:r>
              <a:rPr lang="uk-UA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ІТ», </a:t>
            </a:r>
          </a:p>
          <a:p>
            <a:pPr algn="l">
              <a:defRPr/>
            </a:pPr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uk-UA" sz="32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м. Черкаси</a:t>
            </a:r>
            <a:endParaRPr lang="uk-UA" sz="32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6992" y="2087727"/>
            <a:ext cx="562768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000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ІТ-компанії</a:t>
            </a:r>
            <a:r>
              <a:rPr lang="uk-UA" sz="4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партнери:</a:t>
            </a:r>
          </a:p>
        </p:txBody>
      </p:sp>
      <p:sp>
        <p:nvSpPr>
          <p:cNvPr id="27653" name="AutoShape 2" descr="data:image/png;base64,iVBORw0KGgoAAAANSUhEUgAAAJEAAAA/CAYAAADgziq9AAAAGXRFWHRTb2Z0d2FyZQBBZG9iZSBJbWFnZVJlYWR5ccllPAAAAyFpVFh0WE1MOmNvbS5hZG9iZS54bXAAAAAAADw/eHBhY2tldCBiZWdpbj0i77u/IiBpZD0iVzVNME1wQ2VoaUh6cmVTek5UY3prYzlkIj8+IDx4OnhtcG1ldGEgeG1sbnM6eD0iYWRvYmU6bnM6bWV0YS8iIHg6eG1wdGs9IkFkb2JlIFhNUCBDb3JlIDUuNS1jMDIxIDc5LjE1NDkxMSwgMjAxMy8xMC8yOS0xMTo0NzoxNiAgICAgICAgIj4gPHJkZjpSREYgeG1sbnM6cmRmPSJodHRwOi8vd3d3LnczLm9yZy8xOTk5LzAyLzIyLXJkZi1zeW50YXgtbnMjIj4gPHJkZjpEZXNjcmlwdGlvbiByZGY6YWJvdXQ9IiIgeG1sbnM6eG1wPSJodHRwOi8vbnMuYWRvYmUuY29tL3hhcC8xLjAvIiB4bWxuczp4bXBNTT0iaHR0cDovL25zLmFkb2JlLmNvbS94YXAvMS4wL21tLyIgeG1sbnM6c3RSZWY9Imh0dHA6Ly9ucy5hZG9iZS5jb20veGFwLzEuMC9zVHlwZS9SZXNvdXJjZVJlZiMiIHhtcDpDcmVhdG9yVG9vbD0iQWRvYmUgUGhvdG9zaG9wIENDIChXaW5kb3dzKSIgeG1wTU06SW5zdGFuY2VJRD0ieG1wLmlpZDozOTQyOTE1NTlCM0MxMUU0QTZFMkYzMjYyMTk4QjMzNCIgeG1wTU06RG9jdW1lbnRJRD0ieG1wLmRpZDozOTQyOTE1NjlCM0MxMUU0QTZFMkYzMjYyMTk4QjMzNCI+IDx4bXBNTTpEZXJpdmVkRnJvbSBzdFJlZjppbnN0YW5jZUlEPSJ4bXAuaWlkOjM5NDI5MTUzOUIzQzExRTRBNkUyRjMyNjIxOThCMzM0IiBzdFJlZjpkb2N1bWVudElEPSJ4bXAuZGlkOjM5NDI5MTU0OUIzQzExRTRBNkUyRjMyNjIxOThCMzM0Ii8+IDwvcmRmOkRlc2NyaXB0aW9uPiA8L3JkZjpSREY+IDwveDp4bXBtZXRhPiA8P3hwYWNrZXQgZW5kPSJyIj8+RBabYQAAKmpJREFUeNrsfQd8VFX2//dNn0lvEEgg9F4EEaliQ7FSFLuou6golrWsYl/Ftujq2tfFvoodRSy4wgJSFASpCkF6gPQymSTT5/3PufdO8jJMSADX3+7+cz+fkynvzXv3vfu953xPuS+arutoba3taJqp9Ra0tqNtlugbfa32W5xvKMkAknYkvUi6kKSSWEl8JG6SPSRbSfaRbCZZ/e/oiJYAbNjfGcd8+jpNpSBgDrSi4TCb/tSZjUH0b2o5JFeRnETSj6RNC34zIuZzOckGkkUk7yiQtbb/D8zZ6SSLlTaZSXJyEwAiFQAPSZV6DcbZJ0P9/hGS3STLSMa2Dt1/oDn7ldolJH8lyYqzrYBkodIqa0hKlPliMxYiMZM4SJLV79n0DSQ5gaSb4TijSP6pNNTdJH9vHcb/DRAxz3mPpHfM92UkfyP5gGTTQbwkSsP4VTqJHnIWS+l1B8n3hl37kFxM8juS9gYN9TLJrSQXkGxsHc7/XnP2tNIuRgB9q0xaW5L7GECME80iCa1GVFpLoy+SSBJJ7CQJ8nN0m9jPLPFF7Wd1nBxl2pYZztVTnX826ndvbf8tmqitIrt9Dd8dUBrjW0nfaVStCiwEV72aSFJxJr6v6IVvS/qjJmRHIGLF3posZDsrkWz1wmYOYmjGNpzaZh06pJMiS6Fj6JIx6UEBk8WKb40kecNg6qaSjFZS2jq0//kgOpHkaxKb4bsHSB6qB49DgYdYz8frR2JRyUAsKemHLWWkOLxkiYJO6VrzzqYwvZDa0UmREKj+xu52Qgn6ZW3BcenbMS57LS7osQxaGwWmOgHKFfS3O8kMkscMWqlAacGlrcP72zQtGrE+jDjRWEVsjbxntIjtRDUPmaNQpRnPbDwHf82fgH2Fx9EXZLPs5IQ5CFVmP+0YacL60EF0Ulth2t9Hts1HqsjiR27OD7ih+3zc0O8LJGQSF6+g3UL1h+imtFOu4UAXKi7WGif6D4sTTSD5xPB5CckZwsMiTGjJ0my9tGIc7l1/NSoKBxNoaLRT9kjQ6FqDBtTNeSRtEbbSrzQnbffCFHJDC5fR+z2w+AJILCJtdkBoqX3F/TBj10l4bNPl+POQF3DtkG9oV9rkFufcTn87kHxOcpY6x/skjNSPmp5CrUD4rc3ZqBgA8eBMFl4VDYZGTnlNpR1nLHgQy38iWuQiBZW1WQJHeF9aCvwpl5KcSr8ZTtolG9ZamOwe2EwhBMIWRAJk/0JONmnk/usrYPcsgrWGwBApiwLK7c7FtM9n4+2d7+HTsQ8jI6sGerny7jScTX/fJblI9fFDFSJYFncmmVpR9FuaM/af9qIhYDiH5FJhvhiG6TRK+T0x7ou/oq6SLEv6L5LncItYRqGm3R9I40xKzvpZG9d2A/ol7UOeqxwdnOVob3fDroVQS+DZX5eBfd5M7K7LxGZPDhZV9ES1uxMfax6c5U+QjVshWDbzp7IeMCUX4Kuzb8JpfTbFmre3Rf9kKybJI/HXXw1rTXIL3tt4Ai7+lJzLpBJlXlvbkZizwwHRHuWRcfxmuACQTYYGX1p9Gq7/+inJLVL2Sk4DLROenHcQtpzWp+My3Nnjc0zOXQ5nSrUMLERUiDFE5w1b1W90qVEiFkG8C0nrfF46AH8tGIOf6ZXAtAKO8kuo13uFLavOFZrrhdNvwfXDiOfToXVffeDiCxK+yiIFokA9gJIk2Aa883dsKh5EJL641bb9BiCC8oTYNHxGA10aJdAPLb4YD3zzuASPs0IORiDxdrjznuidtxgvEn85MW8dbaNNXojEhnHORyIadAJQJGJDOMxiFa+RkBWJtKfNUodAbQY+KRqCmXtOw09lBCZ7xR9h8T4ptJKXyHd1B9w+ZiaeOOU16b0FRDeYoU0kWQWZ0G3wGqnv4+Y+ga+3EX0i709otqNvrKU50l6nPMTQ0VoJyCj+0R6H7IRIePtVv/z/lyCqd56EBmIA/YsAtPARIHU3Ofs1MqDjyZmLkGPincc/iceHvUHciPalTQjT/TDRDzWTUhW6VAtsg0h0PYJIWEOIgUTaJUTeXDhkg580ki1iQrqlFhFfMm76ZSJe2DGe2JzvM9grx4s+BcnVKuuJe069Bw+f/qZIiCggHcyjSZfetuB6PLXoXrq16+rJlGqTSGiDSMlwu0aZ8UO1K0luJjnG8B3Hqd6CzBu644RHZimAzIXMCUZbV5LnlObvpkzychJS8xhm6Fe08TG4CuJGkvUx2/je3Kl+F73AKnXO+0n2x+w/huRJFevT1SCxFKpA7upfB0RRF5687vsXX4aZi/8kNZCtVnIKd4eFDkfVKfNPuwWn9t0g52TAQROdw8929WOz4ZoYRGEx4hoHf0j0SIg0kRnBoIuA5EAoaCdxwBdwIZHOn2by4a19IzE1/1IEQ64fybwNF6aK9kd1Du4b8zAeOultqZH8jU9FBhZf5g/BWR++QiaMkGbxxiKNY1+nGT7fTvKXJu6GS+0/6hB3jANh55IsMHzHVQ2vqfdfGrxJbmtJBqv3y5Tm58Ypnf6HOM9Z6ljR9p4KcTQH/jcNn69QwdumGnFS3HF0Lr6BRN+z8Ao8uvAhIINMgbVWaiB3x2/stupT1k6egj4d9wGVZuGQwZokAWSyKxUWC6KQAJGuE9DIy9c0DywkmpAI7SlBbieTV0taqdqfhintvkc3exVO3XTdYK8vYwEcZSeLfiQfwMxFj8JPWuzPY1+VHFyFf7REsny1Jlz7zX1yfjHwI43MWOcYAHE7/xAg4rjUUMPnrWrg+Tinqu941nylYmsLDcCKtrDh/T8MAFphAFAUUMT4RL6wl/qOLgArlSYqMuz7qdJC0bZXZRay1PVFA8RvqPO/Hacvpaq/o1TohNsfVb/mxd4IUzywCJfdbhCbIqPUjbdXn4xHl95FYNpJt6hOXU6b2TD7Tl00YRr65DKA7MSTaWcLXbOZrtFCyDNnyM8WUgeWLPlqIhqRkAQtlYiKxvumkdbKJEmH2aLBSsCwWL2wWAL06oPV4ofJEsQ2fyZGpOzGV30IKGb/SQikzBadZiClb8OspfdTHy8St5xxLOJXBKLrFs7AvrLeBLa9sQBCzMyN1gwPa0ID/DEGQNMhc4fXKMCwKdpl2P5YE0CM0kM2h5cZUkfjY/abrgb0OcN3uxUouB8/qu8ujvntw8qp4MT1OZDJ67WG7U/JO3NQ4324IqMjZF4y2ibHu4iDQMSUxUtcpNiditpaO6prnAj6TKiqdOGa+dfj8gV03kQyzTaPjAGFXBfBlzz1w9NnYGT3LaSR7AIIMKcoIfJEoGgMJCmaMxH7aztjY+EAaK5ECThzsgSTKQqkOgEgszlIn/0CUHarH1sDaRiTugOvdPuI5pBjKsK2aaI/BDqk7cA9y+7GtPnTsb84A4FqM15afi7e3ET3JW2X8gQPaheo13ySVw3fnxJn36sM7x8leTFm+w41cNE2RElso5mITpDlM0YwlzcBOtMhFUBDWCNq0u6L2V6unI0oeFk7ndzMeV6J0dYtCDaSAraEdQz98gXsrWmDJIcbJlMIdb5UBN0dZQSZNRDPZC2SBk/7Z28YMhvnD1hKtI2Mj4lAYyK1ZU6SgOD3JjJVJs6VORQvUsQ6qxxPLh6JL3/JwrZbSKtUEX8KWaQq1CVfMpurSFgbWcmDM9NpAzCbrLCZ/djmS8fv2q7B6pqOeHnvyc+Qq76AOrBbkHxTGC+vuRYv/3Qek3DySQjQiYUyvXEwiFjjDDKAiGfwVMPAGAc5TQ18tH3exIBzNH+TQZMx8V4Tsw9rknExZHj5YXhvxuYQoZfG5jFeK1DniJrLfsLjbtC+saZtjOH9lhZpIrbYtvQghqaQWSocBE9dJtzuDkRiya6l0sQx+5QpoHPWZT3QPj0/64lhz4vSMp3NswBPotIonPdKVaI0kVmaNI3NmbkdVhVmobCG7GWETJs1uQGApkQa62QBPAuZMDOBhrWRiTWSeA0hQkAp9CfhwY4LkZu0j1y5lNtlrMks83PJBZKvhVySAzGY4muhyTFcZ49hwFmDHNd4mjVKPNccYqCrDe8T4mzPjsn37ToKj9saoxQqD7GvUdMlx9neX3lqPyheCEOQuXkQCWeNuO4Dx5OGztgm8emoVPxHa5gAmp4Hb8r0m/rOhSOFkOen+2pyKY2ToCRRgSJVcaM0xZNIHGkcDsAvlTboVtI6QdKs1sR6AMEsj6UTI9ZMGoHGL4BjIuBoJGbSjlYCU0nIibaWGtyVu4yTttdTx/IaTVQGDnMlDoTqTZZPGUnsvwxpHWPO0AgM4wB1auKYDJqehs+FcfZh7+i6GO8w/QhB5Ilx2wceYt++MaY3VrMxsG+LMcGPGO5NM5pIdadf5z2YMZg0YlUnVdAT07zp17Vrs8VyQ++PRRBRF+BxilwqERyyWk4i5fxdcj3PqedDVtJCKRlYuDsHGdYwhncIIL8yQ4JIgM8ljyPMHx2LTKDQPgQcBo8AkibBxEDaQWbt4swN6J36i4ZA0vTDvPkjDTdrKRoqJOcYVLxRU3FM/DvD5xlNHJf7kane1ykPKbYx0X3HYMI4KPj6UWijxYb3d6h4E+J4nD0Mn9fH2adWmeJflKkbJuNnusSCn8bT0/7QINLVfHtsxEvo2YG8yCriU6ZQ4z18qZMu7LwYCal0fwImgxtnE2FhnQHAYBAaRWkYYd6UWSPPbOnuJAzIDaJ7WzP21NB2m+JOIiTgUK828cqltAyiEGmTVGc5Ml1lCNN7kymCmrANaUT0z07bzqbr/EbmnfvNMSRfWsw1CPXPN3mK4buoCeulBn6jIVo/VcUnuD1j+M0I5WoPUe42V1/+WYnR7S5vQltFYzRRHnLuIYDZXHsxhgRvUMHNdJWy+qNKShtDBz/EOQ678gMU2Iin6atEHJDrwMp6IjWhBEO7ftOMJmJe65VUbc4ZBEAz3U/iRvVJyojlZNg93SfmrJSXLupYrar+1QaNONXLm7vgos+GkIut0WZXA4gIQIIP0TV9u9uCcT1McBJgtlcwb3HIeJJJBia1JK+w8rouQcTaJ4PA83XJQLy7bzTauypELMlMUkdAOSF5D3uNnaFbpHni/hKhbkt8qEsyafqqPCOQOiitco1h7tysXreoxK1R7c9WYIHSKn80bBuuBoPN3L6YoNwmBZKmCHHUS7siJiQwscUBPPZKuQIiYv6JNMXlho09lXYqV7GkWTHm9fxm0vPy+DWkIEv7wkqT98GT70Xh5IuxasIdzYAouoVuyeBOO/HMKY+T+iIOGLbJgwaSRnVO34bhGfkyEyNSGWYhGr936Fi6vR2WbCXwkycFs01pFZp4FgKSizoVSkNZXQRn9U4kHFqwuYz2sUtuqDFy6HCbivJEgFEzy3tvYlA4ffjL1gvw3LaJSLBXye+oTyUEoiEJB9DFVULHdowV/eTErjuX+N3fseOKyejA1QUHjpNVlRpvPMjbscSkFGK8V1J9fGPraEZ6054kkF6qplsTgxB5FRHrsXDnhaT655mgWw46njeNteU7tL9x5cpc2j5S/IaL8/jea5HG48VJaJokpuoOSHFWQqul+12T/Tb9jrw+veQQ/ZpPiqAfqnNLmJcKrqgZA2e6VUzAWuKpFT2QnbkVM8b8CVWXTsL9J74PR0JA5kGbdPFj444VwE3Hz8X64h54fTVxwLabOFd13ICUvYTMGkRCZFKsWgPp5sv02bHyQDqqmaX76RQW1kZm0igWlQFNwze/FCMUDiG7XSrauaqx0U0/FPeIjuHwo7TCiQGvTcf8CU/h7B4/01zSYGUtQsdeTTyti7MMISLVqeQtOuwh7A2kI9dejr6uYuys7thDxLHKe+GiY17HdUM+E5DYeNGVuH75NXh3K1Gc8vYFsLvPl2q0JUlOPYG8vgIEE5GX+z10uud79w2fA0vdh7DVnANz6FjSCG0IFB66jl0Eink02faCBnfyMW+ggoCwaMtEHvhF5KRcQfua6Hj57DlmZ69DbV0WPBXdb6c+LaRt7AV0JwDaSasiq81muOmaA57sL8jLdNOgE3q0YgGulALcNfoxPDxwDubsGo2bf5iOssLB35Aj0Rb26jPolfiM1o765aPf7UHQ8QUBbyscVRjbey5CESsWb53Ag72YruMKodV0804EUuAkJTFz1CO47ZjPZEiyTsayo7WFWktAJMwa3V6NaNZrZzyO3e5sLN42nktcczonFAnARITSUmqPxRZERWkS6sJ2tE2pRU2NGYlp5I7TgTSNDhb2Ca94zZ5StE+REyvJHqb9uSREpTkSPFj9EzkIO3ph2f6eOLv/PNZDxGIiWFfaHV7SOlYydQFSJvm+DGwgzjYxPR8WAlkfVynma/ogVr/Du36Fd89+UIYfCFOpybWYM/5pPH7M25i2+oa6tRXdP05nsLWghXQzvKQNpnRehEePexPhsAmzNp6HT/eNCO6pbTO3OuSaayHNECRwuSx+ZJNHO7rNT7iW+jCo2w4B0w+7LMCDmy/ZWx1MeMthDqCGJsEVXRbisaFvYGdlNq75/kbPT1V5H6aS+Q1ELILz3dRrHm7t/ym+KRiE29ZO3VHpT9rhIo+zmu7BubmrMGvwq0jJrhPXeMngZbiw6wrMyT8Rr+06DT+7O3zlCTm/spBW4WNZCXsZtmoMz9qCP/T4FEO6bBdD9lm3+bh305S9Ff6kt7jvHjr2xXlLMGvoa0Rhw9IfLVPg0VoSbIwHpDpJd76edCuGfmDH+u1np/ZKKmzgQ8l+ojAFMqHZrgzvLxhEHCSCLm1KUem1ojQYwGnv6Fh7azWSnZoIRv1cVInj2puEK5iT6EdZDb2vY8SGRD7141+6YcjxC7G1lGZgrR22LL8A7VfrBqNfwn60dZWjjLyEJRW9cV/+RRg74l7Bd1LZpa/NyOra4duEbybdXCv6XyuvlF81upaO2aX48pwHpA/S0kVT0WR/kixpMROhv+uED3GX90ME68xkdu1kWnUxWAwQpzMoaXNYMSW6TZMHLcfkXssVBVCSKJlZl+wiLBx/T0OfdGVQXXL72J7rsLHTdPnb6PYkqUP1soaIldkeweXH/QuXD/gXQnRPa4IO0a+IrgkQJZCWF+fUVbCC+nDuwFU4t8eqg/vFcdnSxpGd5iLW56v8iu8g9a6W+1jTIv5/TpjhajO7d7Y34BS/rva48PiS81EdyoLTakJmUgTPrxyJ20fsRH6djl0eOwKBELYvd2BqRgD9OlbC7fPg681BfDwlJECUlxxAcW0C3JVhpCR5ECpLxI+F2fjH+Gfx0JJLMPqt5zCu22LSiia8vmUSbu3yJZZ5OmAXmYAiLqf1p+Grir7okTYfwRBxB0dZ8oJz7no+ISlQRjfYVQ8UrcHz1KKMp6VP1lE3UdR0R3/jl3TQagsj1VHXsF9EgkevjIkBVx58Xr6v4r0vZpta0Km7DeeK2S5+G7PeQSScK2S/LLZIQ78M/Wh0DXoz/ToYPGYFsc9VaqURiFJUwq0O8dfEcwcCLrvfBUvQEuaoMGcmSO1aaHcr2TwLqatCdyKuOnYNbjtlPW7+7CRsJnq3vdCKmy+pQs+2tdha7kBtwIRHztIwuhvdGU812tGs1WjaHqgOkmouxkdregrzNyBnO2YOexXPbRgOtzcRdYFEXN19Hv7Q9Ut8svIerHJ3gi/kwH19X0EPF5nXIJex0VWbQ5rL4W9HH1xNxEp+paosGZwVTkz4YNBplibAGJYVMMKpjQVyDKgPOoauKIamBt4cAxAFKj1swL4eR6tGE+3RY5gaH4s5e7T6VI8cpHiSVTjjIE30akzisVGuWXPJE136Obl2FT13J1q8efCZkGD249HRb8moC5FnkaG3k/diT0Um8aNPf0mDy2/C8xfsQG4HRl2ivDMRHXo58STCbFuaLSZTOxzwhNDbUUKkfBRpFTKXkQB6k/1+8cwfpTfgU3V5ZMby7G7MLhyBAc5ivNxlPmrCTrq5TjjJpqO2vefSr+68YPHEO6t5aZBe1zCzxdLtZHUTj8CccVWA6Eedmo9WFStuaXUtD45T3c9adazD6QM7UulqmtcYfqvL6xJsoEZdo6b6Zor5fYr6vU2eP1BrQSVNwFLy9JiTajQr2tiqkGKtgzU5LBxrUXocPFJOpEvvnOf0lZ/diXk/TqX3FdU72J0kzyFImsBUEYDNGhA5M53zZhYHtEwvumcU4v6vh+OKEVuRy6UjBzLpcAGDUQ/LyrGkMmS7umNTsR2nhKqQX56KSV1W0izwihsdIfXrDyQhGHAh4E9ApqUGvVyFePvnS3BhnzfFhReFEpBiJyIfsfFKk6olmy+pvsDmxQfn/UncWK69FgNH3du7N4uJNYhY47CJdadFeHDw27C2D8NzwInbV0/FZ/uPRzLdcJPWvG2sJG06igj39T0+xzPkFa0u6wEm0i1pTLaZ1zDZ/rmqI+YWjBTnZW3IRHtc+7V4csgryGjvQcHeTNy0ehpWlvZBut1Tfw0+ckam9fgSd/T+CO/uGYOniR5sr8kmJ8VGtMNZHx+yWb2C2w1K24lryDm4pPcSscSdayNjwdQsiEQIiH58/6Ir8eYP04Ascre9WQd21bTvT+4iImHyIsIOhDkxaqLORpyyFDYYQU4C2bKKTBzXtphwU0gn5xJZSwOISOfq1CONvNUkGvDCavq+yIUKv4Zz89bSjNIFyEKq7prrryPkkoKAm8S5MLqh3R0VCOhsUiMi3pHPUVWO1NJAfbh+Cu5J24NHTn5dZFFYNU/94nq8unkK12Ynkjs9sUQajGAL1EAyzZBtjxUMXzhn11icQ17aR7+chaKiYzi3eGYR9I7NJGNllFyLBD8u7TP3480X1ZHNyII5ML5I1wJoXHreVB9SqQ/LpxeMXE8zwwazb2KhKLdjQ6QVv7H/+HlfEDCGdViBJTvHwlPZWYOjYlKJfPIB65I+NPE33Ft0zCePbLgc/uocroxIgr36MrqXp5N0VoojEvCl7iDQfrK0tM97S7ecF7574zI8c+xLGN9ztazPCrQQRCKO1wb4ZPMIzFxKZixtN3WXV4v61v1ck32615span24HppTEhq5PiZiaRwCQTAMZ4hmWFYdxuQQ8Nz0PlwmV3IYNVGERjZUSuqTAGiqxeJtXZBkqUW7zA2CIIaJTIdCLlFvLYr4Q1bCSkTU/fOK2q6uEnjCdjgJUG7SRhtZQ5oCW0TCNXU3Hl06A0Ozt2J83+8w4t1n8d3W80XhGjK2taMBeeswSdBiJBUu3FPRBc/vHyqWeotJFTE/ptIELW3f0kXspRvcR0XCD6fRubT1Uqfqryn/TSZSEwvnlXrTMX/9VXIFS9aW+6hvD8Zcw6k82bx++nli8Xnk0b5HAxYPB1y6ch6clX+loTprT9Gg1RPmvYmOHb7DwwP/gZPbbkROz+ZAFJFUu6AkDVd8Rf0gUyEL0cxclP/tz+7OM9ZUdsHo7HWoZJPGpazExqwaufsagaUmCR0SduGVic+iVwoNmpuJQLliisZCfRrsQCmR63I6jg9f7+mCPJeMQYXDGtdRE3Bk0b54JY1URCath70cs3q8j1xrLdzEhzo6qrG6pgO21rbhzP1SEYXluiJXBe5YdjNm/Xgxvtt9CtDuR0UszcHDZ9Kk5zlY4qyUIu6T+cgouUwhHeHabR0NPqBhxMTYeKTwyuSDAMS12Noi4QnYas8TlQp6M2RO58p0rEJywRA6/tq9B47FlAODYUkoRXBUMyAS5dA0DpcteJgcqDxGtdIi/H1wEeraFH5dMqDd6Oy1CHJqIppnYZ1NJkgLV6Otczt+PzAfuieHtvhUbs1iMKhh6Wp4PRjTdj3uWnMaaWkn/nzci4IQBoMJCAXlyo8GsaGaZlEHcx2Oa7MG+4NkZYgt24hXLHHncaK1FAlFi6WLYhYzchup7W3Ef5C+oyEqHof2qHpkvQmq27mJcg7E+EghVfgVaaDzIk9nawE6ost6mupkZ+nAN9s42fp+zHdXo6GYn5c3vXFwJZmoIOAlMPwszd83KkvRTS/TnyEcIeeJEwrbD23OBB6IBz2z8gJ8u20cAWhrA4DkHgFYa+e9Xzh02p2dF8Bp9cMftNcX1fM6MovFS+ae+lXOObNymc01NVGo76/CgNS1WFMwA3kp+3ESL+XxWIlIKwAR94ouIWIQ6SR1RKD3Bm2wUGcTWKkQ+L6o7MoPf/iIjt+Q2WEOZa+WcmitwQDqehQFYcbKwS4x29c3U98TbT/i4GdWHkl7U4Uio+25mDLX6Ti4tvpURB8JJNvfVfLYoT4fKyoCdG2J0KIWbzMJ2AR+jlAGZqy8jrpSHL+eyO5+eXtld7xVcAKSSCv4yXPiQWetFAwkkBeVTO95EaKfHxFCmonoXaiYXotIipXI9wj4kGEmE0ZmaRRrPBqS6roM+r1DaCL5KoXPESGTZqY+sZBdQHsyhXPLe+N7Etjcs/HbN0uMJoprf1pqp46wRc/La8pON3zPNVI3xex7acznP8cAiBs/JOPpOLVXzbv4QkeQ8nhs4VT4ynqRYtwsFwdq0cevRLWIvh5m/7vP7j3p4t/nLEeCSRflGHI1q5k0kUV4UiZREx0QVYma5pO/1hpuGQcHLXT5DIgOGdswJGOriMEEghIsrHkkgOwCoLwWzUzn4rQDHyaN0xx0GY/s5eoP/QOYIusa2XnWoOK5APq/cwAtMWyyiXj3v7XtUrVIRh60T2UhEFOJGatx5zVxzNmqJKZGmbZlLQIRa4FIhYbP9pBWTTwgw5VcV83PCQqQb5e8r6HU1FF57zZ31/Mf33mm9U89P4Tblyk4R0RnAFlooLkWmoBkctSXtWqqdCNaCRGh/X3EXWz0/YLRM0mr+VFZ3kUuXBRk2iZMWVTLmYj/cKJTLM+koclIKMNju8bhxwpyFVwls+RTSCKSD3nayfMwCWayGTmkM8o84WU1o2PLRNqpMP/LTfCh5jRRSxsP7rPq/OY4VZAvQK5ji9fY3PzN8LlCmajYQFhOzOeiJgrTosB85nBmUD3X5Qz8vHG3wkUDyuaCX93kJT2w4XJ8uukidg3pMmsYBDvJfNz54I4JT41I3oXT2mzEdn86HKSJwmYCEddEi7JWGnRRzhppRMBZa+k06FxW4aUB7u4oRW0gCR4GLJO3kFWASK6G5TCCDisdwyymuwldEguxjMBz9/YzCSTVj/I6XlmY7+DFlLhs8Cu4e8A7mPDPJ4lYE01JKMMhvJEkQ4FaU9mzl5uovDLHkOMjbUyIbzzE9u8PAaK2MZ+5Rjw/zn7pcUB0VOv9DwIR51wSrD4Mzt3R4Fvo0rf4pNtMPJq2HfcseUAun7YEuID/aYQdp0/aPPX0Fcc8g4FJ+7HNnwI7mZmwKKznumhZE416EKlzidoVTWkkC4p9SSJ4ye/D9abMLswimzAuaTApAHUnF7OUNOP5P3FdmOkb6sc9osNcvEVe2u3Dn8AT42aLMMWNhXNxI3mZSCg9GsvSlLlLQOOVHP9Xj1yrUH3MUJ95QvDzpBbEAT1+Jc3ZhCaKZo9jI/G10u2/e+y7KPOl4+mlNGbZG2S5qaNiQq237cbTN13X/buBz6KHoxxbfGmwEchMplAjU6bFkHShjSKSR7FGkgCySm+MXjU2X6x9CETS79XQLbEInrALJ6y/BiV1WdvJjE2s5z8l/TF12FN44szZ8vEFJNP7f4SnN52HneVdZYAwPpDKFZ8Ixkna8uxt6t9DpMd4OnVHMR67Ide8OeKMTUYcQBjbijgml9ee9ULj+u7YVHHyrw+iQ9UV0RzTiF48dcoLKPSm4L11v5ePZjGTe+UsHlHszVo1YuP0Lh/0nIPRZN62E5C89DtLdKlPPBBFTAJIYQEii9REukwrRwk0bRFm1UnH4VTKZk8HnLn5chRU55YiofhEUTbHAKrohsuGPovZZzwpg/x+lfsjRT+1zxe4++sHpCmOb9Kq0HiZcktbLMcoPorx2N9kErz5lqfccvbMJqnvMlW5xtgYjWVsPRTQtsY5Jse3eLWvV1V58D5voxnV1jyQ1DOG3p34KKYMIR5X2kdyEC6Ncpb2K/Jmbzxh03V4snAUutlqkUd8yu9PhJdMlc+rxKekTr7ydg4LcLlrRCfTpWmC+7AIwkHA6+aqQA4B4PWioej/w00o8LTPJwDRxev7wTVERQNxyaBX8Y9Jj4v+1WfuTTJrdHPfD9Cm7c+ybji+ZTpSOzcs5vOBowDR0TxXXGVPxfLt2pj4zy0xQI1tE5o45jilnbnAn0zPQQ+8OOxO890fTb9wCFNH8ubZT+DWMXQODvL5xQOnvXCUDqSZ/twft12I4VunYHVtDvoTF+lhryaXgwg3kXZ23YXoNlkTTt+bldmykfArZ8RdnGB1laMzgecHTy5O2XgVfreJn3tgeh6u0l50vgqxBorO/7uRj+Odsx4TzqguSzwsKq6RxRl8V1oAdw15Uy4fio+XI3HxeZHfHTHfrT0KIPwa/3zOraLTxsYPbogusebVvT/FbGcT2i+OlYpdurQwfnC65c8n2oCGf79wsagxckol99Di8/HAQtIATrIISfukex2xDIMv4z3y4vLOabMeUzM34eTkPUi01AkiXUtg8kRsomxTV9rGQu+SiUfxOnuO7XDidWVNLp4vHogPi4bwE9hI25VPhikoo6Y12WIp0yOn3oG7T/zY+Ixrbs+ryCzfsH7c17K6FHR8/w14vemcV+uExsuW+ZdLFGewNMF9tij1zoPEK1e7xUSG96todaCZiHVHFdnmgV0ZY1KXqvPHm+DtVeribsXDDhjO/wsaL0qMPm7Q6K73Un27KY7rXq1Aw7yL19k9EZNULlQxpvprO9znEyWi4Tk1F4lopgn3iRoduuX3j/kIQzK249wvn0WYH93Cy69N4e/hKu5EnttV8/ePunV+8bH9BqRux4kEsk52N/o4y9DFUQU7HYA5T4jA5CVwba5pg5+8mYJPLfHkYD1ruWDCFtjds5BQ9GZ9+Ly8B7v1+GTyhZgwYI0o8RR1LvLWP6gAFOUsSeSDeGyWIOz2oHhOUZzmirnp8ZoKPIm1+YPibL/7KL0zrtgZ3wJN01RQ09iuVS6+y5B3e11Fq59V3OnMGIL94iGO90BT19ZSENUo9EafNHGvUL0a7ueB46T9mf3XY0/WeJwyfxbyd56hnuFIToHJ/zqcJa9Dtxy7saLXFRvL+nHdSg+OM6URmJLJe+NaIA4fuokcV3JAM5DIa8a2kcb5BjbPu7DWrqhP6vGaL3dHdOq0EP88awa65xbJlQgNtcYzVf+i7UYRcCPatmJbH1RV5Eaz3EdTNhtPbTMpf6uFXCf62XEU544NcsYGJzlaPS2mT/zMIS7r50WaZyltdFMLznkrDlGycjjPsX5b8aKn1Of7RJRXwzRd+SQ56ZXYeunVeHgVmbd11yJS2pdc6iJRjkHsey3sVWvrWX/E2rXSm9m7Utdy5PJZhiORZHMwn7TODnq/x2B0ee2/eACElbTczHE34M5jPxUw0KMeu7y1nOv5g6HPd9Z7E3SLP9t5siTWDG7dVKoiwLYWBgjZO9mp3v9LmbJSpebfwaH/QySv6++vTKYfDU8LYZf+DcRbHNE0L11uCGq+qMysVZmz2PYPxdv6qb62MxBwKDDNUbxugDq+RR3brajAzGau7Yj+LcMNMa7wKsj13vKp+g55u2tLHHhy83g8umkKAuXdpd0jkiyf0NGC+8UZ92Ci1DwRK2wEntv6zsGd/T9BSrtacYnCUzTVz2i25cZn6bBJ+1P9hVKfrl5wC15Ze7V80FVri9ccSkP7WjKxjubfdz6v4gbR0oLjVej8KhrQT8SSFdIOCQk+PHDS+7il93zM3TMCC4uPwUd7R8LPy7H9aqEAA4sJMnljos6H83FilWxEmBxn8j5M6DUPJ2RuxoWdlyGtfY3wCvVig/uO+qfoGwN+0+KmKEzhVpgcuvmU/JuCjY0bB8T4n/wuUiF/VvVzlXdzEQ1wsfCS+FmciXW4cuhCXBleiOdKX0K+Oxcry/qIQjEuGi8nDlTuS0KWoxrp9mrYSUv1SinA8en56J1agNSsWmntaw8yXZmKKJ7dOK4uHo+3qhUPv107mv93tkq5nB+goX7lRKWVXgI/aUvDTvGEe69cqpOWVIthBI5h3fPrq2MRXd8UTWNGa/rCSqFWGYInWn1k9k40fjgUN35m0MSjjBi3tt84QhqNLYyDfGqp8ekYPMA71MBO5kIAkcdVa+LFylA3ZJGCV4HFqz675XZdpS30hmjsBUrT7Y4BkFd5HSNaAfTfp4mMjQOQH0M+V+e2mJTABzJRIkzfEuVdFBCfLxPeih43fJ+pAlsjFTjGNuEO/115GL7WofzvBxEUUPgJ9PcrTXGbIThnVRprXIwWq1CaJBolZgCl4dCZZQbfLOXe1rYO4f8WiKKNKfVflHDy70rIR9H1jNkvGS0vQ9iuOBhrvM9bh+1/H0TGthANSbuOinhzCeixKgiWgIbamYjSSgxCzgn9oMCzsolAWmv7D2n1wcbW1tqOtP0/AQYA+dH2aW7xMoEAAAAASUVORK5CYII="/>
          <p:cNvSpPr>
            <a:spLocks noChangeAspect="1" noChangeArrowheads="1"/>
          </p:cNvSpPr>
          <p:nvPr/>
        </p:nvSpPr>
        <p:spPr bwMode="auto">
          <a:xfrm>
            <a:off x="892175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4" name="AutoShape 4" descr="data:image/png;base64,iVBORw0KGgoAAAANSUhEUgAAAJEAAAA/CAYAAADgziq9AAAAGXRFWHRTb2Z0d2FyZQBBZG9iZSBJbWFnZVJlYWR5ccllPAAAAyFpVFh0WE1MOmNvbS5hZG9iZS54bXAAAAAAADw/eHBhY2tldCBiZWdpbj0i77u/IiBpZD0iVzVNME1wQ2VoaUh6cmVTek5UY3prYzlkIj8+IDx4OnhtcG1ldGEgeG1sbnM6eD0iYWRvYmU6bnM6bWV0YS8iIHg6eG1wdGs9IkFkb2JlIFhNUCBDb3JlIDUuNS1jMDIxIDc5LjE1NDkxMSwgMjAxMy8xMC8yOS0xMTo0NzoxNiAgICAgICAgIj4gPHJkZjpSREYgeG1sbnM6cmRmPSJodHRwOi8vd3d3LnczLm9yZy8xOTk5LzAyLzIyLXJkZi1zeW50YXgtbnMjIj4gPHJkZjpEZXNjcmlwdGlvbiByZGY6YWJvdXQ9IiIgeG1sbnM6eG1wPSJodHRwOi8vbnMuYWRvYmUuY29tL3hhcC8xLjAvIiB4bWxuczp4bXBNTT0iaHR0cDovL25zLmFkb2JlLmNvbS94YXAvMS4wL21tLyIgeG1sbnM6c3RSZWY9Imh0dHA6Ly9ucy5hZG9iZS5jb20veGFwLzEuMC9zVHlwZS9SZXNvdXJjZVJlZiMiIHhtcDpDcmVhdG9yVG9vbD0iQWRvYmUgUGhvdG9zaG9wIENDIChXaW5kb3dzKSIgeG1wTU06SW5zdGFuY2VJRD0ieG1wLmlpZDozOTQyOTE1NTlCM0MxMUU0QTZFMkYzMjYyMTk4QjMzNCIgeG1wTU06RG9jdW1lbnRJRD0ieG1wLmRpZDozOTQyOTE1NjlCM0MxMUU0QTZFMkYzMjYyMTk4QjMzNCI+IDx4bXBNTTpEZXJpdmVkRnJvbSBzdFJlZjppbnN0YW5jZUlEPSJ4bXAuaWlkOjM5NDI5MTUzOUIzQzExRTRBNkUyRjMyNjIxOThCMzM0IiBzdFJlZjpkb2N1bWVudElEPSJ4bXAuZGlkOjM5NDI5MTU0OUIzQzExRTRBNkUyRjMyNjIxOThCMzM0Ii8+IDwvcmRmOkRlc2NyaXB0aW9uPiA8L3JkZjpSREY+IDwveDp4bXBtZXRhPiA8P3hwYWNrZXQgZW5kPSJyIj8+RBabYQAAKmpJREFUeNrsfQd8VFX2//dNn0lvEEgg9F4EEaliQ7FSFLuou6golrWsYl/Ftujq2tfFvoodRSy4wgJSFASpCkF6gPQymSTT5/3PufdO8jJMSADX3+7+cz+fkynvzXv3vfu953xPuS+arutoba3taJqp9Ra0tqNtlugbfa32W5xvKMkAknYkvUi6kKSSWEl8JG6SPSRbSfaRbCZZ/e/oiJYAbNjfGcd8+jpNpSBgDrSi4TCb/tSZjUH0b2o5JFeRnETSj6RNC34zIuZzOckGkkUk7yiQtbb/D8zZ6SSLlTaZSXJyEwAiFQAPSZV6DcbZJ0P9/hGS3STLSMa2Dt1/oDn7ldolJH8lyYqzrYBkodIqa0hKlPliMxYiMZM4SJLV79n0DSQ5gaSb4TijSP6pNNTdJH9vHcb/DRAxz3mPpHfM92UkfyP5gGTTQbwkSsP4VTqJHnIWS+l1B8n3hl37kFxM8juS9gYN9TLJrSQXkGxsHc7/XnP2tNIuRgB9q0xaW5L7GECME80iCa1GVFpLoy+SSBJJ7CQJ8nN0m9jPLPFF7Wd1nBxl2pYZztVTnX826ndvbf8tmqitIrt9Dd8dUBrjW0nfaVStCiwEV72aSFJxJr6v6IVvS/qjJmRHIGLF3posZDsrkWz1wmYOYmjGNpzaZh06pJMiS6Fj6JIx6UEBk8WKb40kecNg6qaSjFZS2jq0//kgOpHkaxKb4bsHSB6qB49DgYdYz8frR2JRyUAsKemHLWWkOLxkiYJO6VrzzqYwvZDa0UmREKj+xu52Qgn6ZW3BcenbMS57LS7osQxaGwWmOgHKFfS3O8kMkscMWqlAacGlrcP72zQtGrE+jDjRWEVsjbxntIjtRDUPmaNQpRnPbDwHf82fgH2Fx9EXZLPs5IQ5CFVmP+0YacL60EF0Ulth2t9Hts1HqsjiR27OD7ih+3zc0O8LJGQSF6+g3UL1h+imtFOu4UAXKi7WGif6D4sTTSD5xPB5CckZwsMiTGjJ0my9tGIc7l1/NSoKBxNoaLRT9kjQ6FqDBtTNeSRtEbbSrzQnbffCFHJDC5fR+z2w+AJILCJtdkBoqX3F/TBj10l4bNPl+POQF3DtkG9oV9rkFufcTn87kHxOcpY6x/skjNSPmp5CrUD4rc3ZqBgA8eBMFl4VDYZGTnlNpR1nLHgQy38iWuQiBZW1WQJHeF9aCvwpl5KcSr8ZTtolG9ZamOwe2EwhBMIWRAJk/0JONmnk/usrYPcsgrWGwBApiwLK7c7FtM9n4+2d7+HTsQ8jI6sGerny7jScTX/fJblI9fFDFSJYFncmmVpR9FuaM/af9qIhYDiH5FJhvhiG6TRK+T0x7ou/oq6SLEv6L5LncItYRqGm3R9I40xKzvpZG9d2A/ol7UOeqxwdnOVob3fDroVQS+DZX5eBfd5M7K7LxGZPDhZV9ES1uxMfax6c5U+QjVshWDbzp7IeMCUX4Kuzb8JpfTbFmre3Rf9kKybJI/HXXw1rTXIL3tt4Ai7+lJzLpBJlXlvbkZizwwHRHuWRcfxmuACQTYYGX1p9Gq7/+inJLVL2Sk4DLROenHcQtpzWp+My3Nnjc0zOXQ5nSrUMLERUiDFE5w1b1W90qVEiFkG8C0nrfF46AH8tGIOf6ZXAtAKO8kuo13uFLavOFZrrhdNvwfXDiOfToXVffeDiCxK+yiIFokA9gJIk2Aa883dsKh5EJL641bb9BiCC8oTYNHxGA10aJdAPLb4YD3zzuASPs0IORiDxdrjznuidtxgvEn85MW8dbaNNXojEhnHORyIadAJQJGJDOMxiFa+RkBWJtKfNUodAbQY+KRqCmXtOw09lBCZ7xR9h8T4ptJKXyHd1B9w+ZiaeOOU16b0FRDeYoU0kWQWZ0G3wGqnv4+Y+ga+3EX0i709otqNvrKU50l6nPMTQ0VoJyCj+0R6H7IRIePtVv/z/lyCqd56EBmIA/YsAtPARIHU3Ofs1MqDjyZmLkGPincc/iceHvUHciPalTQjT/TDRDzWTUhW6VAtsg0h0PYJIWEOIgUTaJUTeXDhkg580ki1iQrqlFhFfMm76ZSJe2DGe2JzvM9grx4s+BcnVKuuJe069Bw+f/qZIiCggHcyjSZfetuB6PLXoXrq16+rJlGqTSGiDSMlwu0aZ8UO1K0luJjnG8B3Hqd6CzBu644RHZimAzIXMCUZbV5LnlObvpkzychJS8xhm6Fe08TG4CuJGkvUx2/je3Kl+F73AKnXO+0n2x+w/huRJFevT1SCxFKpA7upfB0RRF5687vsXX4aZi/8kNZCtVnIKd4eFDkfVKfNPuwWn9t0g52TAQROdw8929WOz4ZoYRGEx4hoHf0j0SIg0kRnBoIuA5EAoaCdxwBdwIZHOn2by4a19IzE1/1IEQ64fybwNF6aK9kd1Du4b8zAeOultqZH8jU9FBhZf5g/BWR++QiaMkGbxxiKNY1+nGT7fTvKXJu6GS+0/6hB3jANh55IsMHzHVQ2vqfdfGrxJbmtJBqv3y5Tm58Ypnf6HOM9Z6ljR9p4KcTQH/jcNn69QwdumGnFS3HF0Lr6BRN+z8Ao8uvAhIINMgbVWaiB3x2/stupT1k6egj4d9wGVZuGQwZokAWSyKxUWC6KQAJGuE9DIy9c0DywkmpAI7SlBbieTV0taqdqfhintvkc3exVO3XTdYK8vYwEcZSeLfiQfwMxFj8JPWuzPY1+VHFyFf7REsny1Jlz7zX1yfjHwI43MWOcYAHE7/xAg4rjUUMPnrWrg+Tinqu941nylYmsLDcCKtrDh/T8MAFphAFAUUMT4RL6wl/qOLgArlSYqMuz7qdJC0bZXZRay1PVFA8RvqPO/Hacvpaq/o1TohNsfVb/mxd4IUzywCJfdbhCbIqPUjbdXn4xHl95FYNpJt6hOXU6b2TD7Tl00YRr65DKA7MSTaWcLXbOZrtFCyDNnyM8WUgeWLPlqIhqRkAQtlYiKxvumkdbKJEmH2aLBSsCwWL2wWAL06oPV4ofJEsQ2fyZGpOzGV30IKGb/SQikzBadZiClb8OspfdTHy8St5xxLOJXBKLrFs7AvrLeBLa9sQBCzMyN1gwPa0ID/DEGQNMhc4fXKMCwKdpl2P5YE0CM0kM2h5cZUkfjY/abrgb0OcN3uxUouB8/qu8ujvntw8qp4MT1OZDJ67WG7U/JO3NQ4324IqMjZF4y2ibHu4iDQMSUxUtcpNiditpaO6prnAj6TKiqdOGa+dfj8gV03kQyzTaPjAGFXBfBlzz1w9NnYGT3LaSR7AIIMKcoIfJEoGgMJCmaMxH7aztjY+EAaK5ECThzsgSTKQqkOgEgszlIn/0CUHarH1sDaRiTugOvdPuI5pBjKsK2aaI/BDqk7cA9y+7GtPnTsb84A4FqM15afi7e3ET3JW2X8gQPaheo13ySVw3fnxJn36sM7x8leTFm+w41cNE2RElso5mITpDlM0YwlzcBOtMhFUBDWCNq0u6L2V6unI0oeFk7ndzMeV6J0dYtCDaSAraEdQz98gXsrWmDJIcbJlMIdb5UBN0dZQSZNRDPZC2SBk/7Z28YMhvnD1hKtI2Mj4lAYyK1ZU6SgOD3JjJVJs6VORQvUsQ6qxxPLh6JL3/JwrZbSKtUEX8KWaQq1CVfMpurSFgbWcmDM9NpAzCbrLCZ/djmS8fv2q7B6pqOeHnvyc+Qq76AOrBbkHxTGC+vuRYv/3Qek3DySQjQiYUyvXEwiFjjDDKAiGfwVMPAGAc5TQ18tH3exIBzNH+TQZMx8V4Tsw9rknExZHj5YXhvxuYQoZfG5jFeK1DniJrLfsLjbtC+saZtjOH9lhZpIrbYtvQghqaQWSocBE9dJtzuDkRiya6l0sQx+5QpoHPWZT3QPj0/64lhz4vSMp3NswBPotIonPdKVaI0kVmaNI3NmbkdVhVmobCG7GWETJs1uQGApkQa62QBPAuZMDOBhrWRiTWSeA0hQkAp9CfhwY4LkZu0j1y5lNtlrMks83PJBZKvhVySAzGY4muhyTFcZ49hwFmDHNd4mjVKPNccYqCrDe8T4mzPjsn37ToKj9saoxQqD7GvUdMlx9neX3lqPyheCEOQuXkQCWeNuO4Dx5OGztgm8emoVPxHa5gAmp4Hb8r0m/rOhSOFkOen+2pyKY2ToCRRgSJVcaM0xZNIHGkcDsAvlTboVtI6QdKs1sR6AMEsj6UTI9ZMGoHGL4BjIuBoJGbSjlYCU0nIibaWGtyVu4yTttdTx/IaTVQGDnMlDoTqTZZPGUnsvwxpHWPO0AgM4wB1auKYDJqehs+FcfZh7+i6GO8w/QhB5Ilx2wceYt++MaY3VrMxsG+LMcGPGO5NM5pIdadf5z2YMZg0YlUnVdAT07zp17Vrs8VyQ++PRRBRF+BxilwqERyyWk4i5fxdcj3PqedDVtJCKRlYuDsHGdYwhncIIL8yQ4JIgM8ljyPMHx2LTKDQPgQcBo8AkibBxEDaQWbt4swN6J36i4ZA0vTDvPkjDTdrKRoqJOcYVLxRU3FM/DvD5xlNHJf7kane1ykPKbYx0X3HYMI4KPj6UWijxYb3d6h4E+J4nD0Mn9fH2adWmeJflKkbJuNnusSCn8bT0/7QINLVfHtsxEvo2YG8yCriU6ZQ4z18qZMu7LwYCal0fwImgxtnE2FhnQHAYBAaRWkYYd6UWSPPbOnuJAzIDaJ7WzP21NB2m+JOIiTgUK828cqltAyiEGmTVGc5Ml1lCNN7kymCmrANaUT0z07bzqbr/EbmnfvNMSRfWsw1CPXPN3mK4buoCeulBn6jIVo/VcUnuD1j+M0I5WoPUe42V1/+WYnR7S5vQltFYzRRHnLuIYDZXHsxhgRvUMHNdJWy+qNKShtDBz/EOQ678gMU2Iin6atEHJDrwMp6IjWhBEO7ftOMJmJe65VUbc4ZBEAz3U/iRvVJyojlZNg93SfmrJSXLupYrar+1QaNONXLm7vgos+GkIut0WZXA4gIQIIP0TV9u9uCcT1McBJgtlcwb3HIeJJJBia1JK+w8rouQcTaJ4PA83XJQLy7bzTauypELMlMUkdAOSF5D3uNnaFbpHni/hKhbkt8qEsyafqqPCOQOiitco1h7tysXreoxK1R7c9WYIHSKn80bBuuBoPN3L6YoNwmBZKmCHHUS7siJiQwscUBPPZKuQIiYv6JNMXlho09lXYqV7GkWTHm9fxm0vPy+DWkIEv7wkqT98GT70Xh5IuxasIdzYAouoVuyeBOO/HMKY+T+iIOGLbJgwaSRnVO34bhGfkyEyNSGWYhGr936Fi6vR2WbCXwkycFs01pFZp4FgKSizoVSkNZXQRn9U4kHFqwuYz2sUtuqDFy6HCbivJEgFEzy3tvYlA4ffjL1gvw3LaJSLBXye+oTyUEoiEJB9DFVULHdowV/eTErjuX+N3fseOKyejA1QUHjpNVlRpvPMjbscSkFGK8V1J9fGPraEZ6054kkF6qplsTgxB5FRHrsXDnhaT655mgWw46njeNteU7tL9x5cpc2j5S/IaL8/jea5HG48VJaJokpuoOSHFWQqul+12T/Tb9jrw+veQQ/ZpPiqAfqnNLmJcKrqgZA2e6VUzAWuKpFT2QnbkVM8b8CVWXTsL9J74PR0JA5kGbdPFj444VwE3Hz8X64h54fTVxwLabOFd13ICUvYTMGkRCZFKsWgPp5sv02bHyQDqqmaX76RQW1kZm0igWlQFNwze/FCMUDiG7XSrauaqx0U0/FPeIjuHwo7TCiQGvTcf8CU/h7B4/01zSYGUtQsdeTTyti7MMISLVqeQtOuwh7A2kI9dejr6uYuys7thDxLHKe+GiY17HdUM+E5DYeNGVuH75NXh3K1Gc8vYFsLvPl2q0JUlOPYG8vgIEE5GX+z10uud79w2fA0vdh7DVnANz6FjSCG0IFB66jl0Eink02faCBnfyMW+ggoCwaMtEHvhF5KRcQfua6Hj57DlmZ69DbV0WPBXdb6c+LaRt7AV0JwDaSasiq81muOmaA57sL8jLdNOgE3q0YgGulALcNfoxPDxwDubsGo2bf5iOssLB35Aj0Rb26jPolfiM1o765aPf7UHQ8QUBbyscVRjbey5CESsWb53Ag72YruMKodV0804EUuAkJTFz1CO47ZjPZEiyTsayo7WFWktAJMwa3V6NaNZrZzyO3e5sLN42nktcczonFAnARITSUmqPxRZERWkS6sJ2tE2pRU2NGYlp5I7TgTSNDhb2Ca94zZ5StE+REyvJHqb9uSREpTkSPFj9EzkIO3ph2f6eOLv/PNZDxGIiWFfaHV7SOlYydQFSJvm+DGwgzjYxPR8WAlkfVynma/ogVr/Du36Fd89+UIYfCFOpybWYM/5pPH7M25i2+oa6tRXdP05nsLWghXQzvKQNpnRehEePexPhsAmzNp6HT/eNCO6pbTO3OuSaayHNECRwuSx+ZJNHO7rNT7iW+jCo2w4B0w+7LMCDmy/ZWx1MeMthDqCGJsEVXRbisaFvYGdlNq75/kbPT1V5H6aS+Q1ELILz3dRrHm7t/ym+KRiE29ZO3VHpT9rhIo+zmu7BubmrMGvwq0jJrhPXeMngZbiw6wrMyT8Rr+06DT+7O3zlCTm/spBW4WNZCXsZtmoMz9qCP/T4FEO6bBdD9lm3+bh305S9Ff6kt7jvHjr2xXlLMGvoa0Rhw9IfLVPg0VoSbIwHpDpJd76edCuGfmDH+u1np/ZKKmzgQ8l+ojAFMqHZrgzvLxhEHCSCLm1KUem1ojQYwGnv6Fh7azWSnZoIRv1cVInj2puEK5iT6EdZDb2vY8SGRD7141+6YcjxC7G1lGZgrR22LL8A7VfrBqNfwn60dZWjjLyEJRW9cV/+RRg74l7Bd1LZpa/NyOra4duEbybdXCv6XyuvlF81upaO2aX48pwHpA/S0kVT0WR/kixpMROhv+uED3GX90ME68xkdu1kWnUxWAwQpzMoaXNYMSW6TZMHLcfkXssVBVCSKJlZl+wiLBx/T0OfdGVQXXL72J7rsLHTdPnb6PYkqUP1soaIldkeweXH/QuXD/gXQnRPa4IO0a+IrgkQJZCWF+fUVbCC+nDuwFU4t8eqg/vFcdnSxpGd5iLW56v8iu8g9a6W+1jTIv5/TpjhajO7d7Y34BS/rva48PiS81EdyoLTakJmUgTPrxyJ20fsRH6djl0eOwKBELYvd2BqRgD9OlbC7fPg681BfDwlJECUlxxAcW0C3JVhpCR5ECpLxI+F2fjH+Gfx0JJLMPqt5zCu22LSiia8vmUSbu3yJZZ5OmAXmYAiLqf1p+Grir7okTYfwRBxB0dZ8oJz7no+ISlQRjfYVQ8UrcHz1KKMp6VP1lE3UdR0R3/jl3TQagsj1VHXsF9EgkevjIkBVx58Xr6v4r0vZpta0Km7DeeK2S5+G7PeQSScK2S/LLZIQ78M/Wh0DXoz/ToYPGYFsc9VaqURiFJUwq0O8dfEcwcCLrvfBUvQEuaoMGcmSO1aaHcr2TwLqatCdyKuOnYNbjtlPW7+7CRsJnq3vdCKmy+pQs+2tdha7kBtwIRHztIwuhvdGU812tGs1WjaHqgOkmouxkdregrzNyBnO2YOexXPbRgOtzcRdYFEXN19Hv7Q9Ut8svIerHJ3gi/kwH19X0EPF5nXIJex0VWbQ5rL4W9HH1xNxEp+paosGZwVTkz4YNBplibAGJYVMMKpjQVyDKgPOoauKIamBt4cAxAFKj1swL4eR6tGE+3RY5gaH4s5e7T6VI8cpHiSVTjjIE30akzisVGuWXPJE136Obl2FT13J1q8efCZkGD249HRb8moC5FnkaG3k/diT0Um8aNPf0mDy2/C8xfsQG4HRl2ivDMRHXo58STCbFuaLSZTOxzwhNDbUUKkfBRpFTKXkQB6k/1+8cwfpTfgU3V5ZMby7G7MLhyBAc5ivNxlPmrCTrq5TjjJpqO2vefSr+68YPHEO6t5aZBe1zCzxdLtZHUTj8CccVWA6Eedmo9WFStuaXUtD45T3c9adazD6QM7UulqmtcYfqvL6xJsoEZdo6b6Zor5fYr6vU2eP1BrQSVNwFLy9JiTajQr2tiqkGKtgzU5LBxrUXocPFJOpEvvnOf0lZ/diXk/TqX3FdU72J0kzyFImsBUEYDNGhA5M53zZhYHtEwvumcU4v6vh+OKEVuRy6UjBzLpcAGDUQ/LyrGkMmS7umNTsR2nhKqQX56KSV1W0izwihsdIfXrDyQhGHAh4E9ApqUGvVyFePvnS3BhnzfFhReFEpBiJyIfsfFKk6olmy+pvsDmxQfn/UncWK69FgNH3du7N4uJNYhY47CJdadFeHDw27C2D8NzwInbV0/FZ/uPRzLdcJPWvG2sJG06igj39T0+xzPkFa0u6wEm0i1pTLaZ1zDZ/rmqI+YWjBTnZW3IRHtc+7V4csgryGjvQcHeTNy0ehpWlvZBut1Tfw0+ckam9fgSd/T+CO/uGYOniR5sr8kmJ8VGtMNZHx+yWb2C2w1K24lryDm4pPcSscSdayNjwdQsiEQIiH58/6Ir8eYP04Ascre9WQd21bTvT+4iImHyIsIOhDkxaqLORpyyFDYYQU4C2bKKTBzXtphwU0gn5xJZSwOISOfq1CONvNUkGvDCavq+yIUKv4Zz89bSjNIFyEKq7prrryPkkoKAm8S5MLqh3R0VCOhsUiMi3pHPUVWO1NJAfbh+Cu5J24NHTn5dZFFYNU/94nq8unkK12Ynkjs9sUQajGAL1EAyzZBtjxUMXzhn11icQ17aR7+chaKiYzi3eGYR9I7NJGNllFyLBD8u7TP3480X1ZHNyII5ML5I1wJoXHreVB9SqQ/LpxeMXE8zwwazb2KhKLdjQ6QVv7H/+HlfEDCGdViBJTvHwlPZWYOjYlKJfPIB65I+NPE33Ft0zCePbLgc/uocroxIgr36MrqXp5N0VoojEvCl7iDQfrK0tM97S7ecF7574zI8c+xLGN9ztazPCrQQRCKO1wb4ZPMIzFxKZixtN3WXV4v61v1ck32615span24HppTEhq5PiZiaRwCQTAMZ4hmWFYdxuQQ8Nz0PlwmV3IYNVGERjZUSuqTAGiqxeJtXZBkqUW7zA2CIIaJTIdCLlFvLYr4Q1bCSkTU/fOK2q6uEnjCdjgJUG7SRhtZQ5oCW0TCNXU3Hl06A0Ozt2J83+8w4t1n8d3W80XhGjK2taMBeeswSdBiJBUu3FPRBc/vHyqWeotJFTE/ptIELW3f0kXspRvcR0XCD6fRubT1Uqfqryn/TSZSEwvnlXrTMX/9VXIFS9aW+6hvD8Zcw6k82bx++nli8Xnk0b5HAxYPB1y6ch6clX+loTprT9Gg1RPmvYmOHb7DwwP/gZPbbkROz+ZAFJFUu6AkDVd8Rf0gUyEL0cxclP/tz+7OM9ZUdsHo7HWoZJPGpazExqwaufsagaUmCR0SduGVic+iVwoNmpuJQLliisZCfRrsQCmR63I6jg9f7+mCPJeMQYXDGtdRE3Bk0b54JY1URCath70cs3q8j1xrLdzEhzo6qrG6pgO21rbhzP1SEYXluiJXBe5YdjNm/Xgxvtt9CtDuR0UszcHDZ9Kk5zlY4qyUIu6T+cgouUwhHeHabR0NPqBhxMTYeKTwyuSDAMS12Noi4QnYas8TlQp6M2RO58p0rEJywRA6/tq9B47FlAODYUkoRXBUMyAS5dA0DpcteJgcqDxGtdIi/H1wEeraFH5dMqDd6Oy1CHJqIppnYZ1NJkgLV6Otczt+PzAfuieHtvhUbs1iMKhh6Wp4PRjTdj3uWnMaaWkn/nzci4IQBoMJCAXlyo8GsaGaZlEHcx2Oa7MG+4NkZYgt24hXLHHncaK1FAlFi6WLYhYzchup7W3Ef5C+oyEqHof2qHpkvQmq27mJcg7E+EghVfgVaaDzIk9nawE6ost6mupkZ+nAN9s42fp+zHdXo6GYn5c3vXFwJZmoIOAlMPwszd83KkvRTS/TnyEcIeeJEwrbD23OBB6IBz2z8gJ8u20cAWhrA4DkHgFYa+e9Xzh02p2dF8Bp9cMftNcX1fM6MovFS+ae+lXOObNymc01NVGo76/CgNS1WFMwA3kp+3ESL+XxWIlIKwAR94ouIWIQ6SR1RKD3Bm2wUGcTWKkQ+L6o7MoPf/iIjt+Q2WEOZa+WcmitwQDqehQFYcbKwS4x29c3U98TbT/i4GdWHkl7U4Uio+25mDLX6Ti4tvpURB8JJNvfVfLYoT4fKyoCdG2J0KIWbzMJ2AR+jlAGZqy8jrpSHL+eyO5+eXtld7xVcAKSSCv4yXPiQWetFAwkkBeVTO95EaKfHxFCmonoXaiYXotIipXI9wj4kGEmE0ZmaRRrPBqS6roM+r1DaCL5KoXPESGTZqY+sZBdQHsyhXPLe+N7Etjcs/HbN0uMJoprf1pqp46wRc/La8pON3zPNVI3xex7acznP8cAiBs/JOPpOLVXzbv4QkeQ8nhs4VT4ynqRYtwsFwdq0cevRLWIvh5m/7vP7j3p4t/nLEeCSRflGHI1q5k0kUV4UiZREx0QVYma5pO/1hpuGQcHLXT5DIgOGdswJGOriMEEghIsrHkkgOwCoLwWzUzn4rQDHyaN0xx0GY/s5eoP/QOYIusa2XnWoOK5APq/cwAtMWyyiXj3v7XtUrVIRh60T2UhEFOJGatx5zVxzNmqJKZGmbZlLQIRa4FIhYbP9pBWTTwgw5VcV83PCQqQb5e8r6HU1FF57zZ31/Mf33mm9U89P4Tblyk4R0RnAFlooLkWmoBkctSXtWqqdCNaCRGh/X3EXWz0/YLRM0mr+VFZ3kUuXBRk2iZMWVTLmYj/cKJTLM+koclIKMNju8bhxwpyFVwls+RTSCKSD3nayfMwCWayGTmkM8o84WU1o2PLRNqpMP/LTfCh5jRRSxsP7rPq/OY4VZAvQK5ji9fY3PzN8LlCmajYQFhOzOeiJgrTosB85nBmUD3X5Qz8vHG3wkUDyuaCX93kJT2w4XJ8uukidg3pMmsYBDvJfNz54I4JT41I3oXT2mzEdn86HKSJwmYCEddEi7JWGnRRzhppRMBZa+k06FxW4aUB7u4oRW0gCR4GLJO3kFWASK6G5TCCDisdwyymuwldEguxjMBz9/YzCSTVj/I6XlmY7+DFlLhs8Cu4e8A7mPDPJ4lYE01JKMMhvJEkQ4FaU9mzl5uovDLHkOMjbUyIbzzE9u8PAaK2MZ+5Rjw/zn7pcUB0VOv9DwIR51wSrD4Mzt3R4Fvo0rf4pNtMPJq2HfcseUAun7YEuID/aYQdp0/aPPX0Fcc8g4FJ+7HNnwI7mZmwKKznumhZE416EKlzidoVTWkkC4p9SSJ4ye/D9abMLswimzAuaTApAHUnF7OUNOP5P3FdmOkb6sc9osNcvEVe2u3Dn8AT42aLMMWNhXNxI3mZSCg9GsvSlLlLQOOVHP9Xj1yrUH3MUJ95QvDzpBbEAT1+Jc3ZhCaKZo9jI/G10u2/e+y7KPOl4+mlNGbZG2S5qaNiQq237cbTN13X/buBz6KHoxxbfGmwEchMplAjU6bFkHShjSKSR7FGkgCySm+MXjU2X6x9CETS79XQLbEInrALJ6y/BiV1WdvJjE2s5z8l/TF12FN44szZ8vEFJNP7f4SnN52HneVdZYAwPpDKFZ8Ixkna8uxt6t9DpMd4OnVHMR67Ide8OeKMTUYcQBjbijgml9ee9ULj+u7YVHHyrw+iQ9UV0RzTiF48dcoLKPSm4L11v5ePZjGTe+UsHlHszVo1YuP0Lh/0nIPRZN62E5C89DtLdKlPPBBFTAJIYQEii9REukwrRwk0bRFm1UnH4VTKZk8HnLn5chRU55YiofhEUTbHAKrohsuGPovZZzwpg/x+lfsjRT+1zxe4++sHpCmOb9Kq0HiZcktbLMcoPorx2N9kErz5lqfccvbMJqnvMlW5xtgYjWVsPRTQtsY5Jse3eLWvV1V58D5voxnV1jyQ1DOG3p34KKYMIR5X2kdyEC6Ncpb2K/Jmbzxh03V4snAUutlqkUd8yu9PhJdMlc+rxKekTr7ydg4LcLlrRCfTpWmC+7AIwkHA6+aqQA4B4PWioej/w00o8LTPJwDRxev7wTVERQNxyaBX8Y9Jj4v+1WfuTTJrdHPfD9Cm7c+ybji+ZTpSOzcs5vOBowDR0TxXXGVPxfLt2pj4zy0xQI1tE5o45jilnbnAn0zPQQ+8OOxO890fTb9wCFNH8ubZT+DWMXQODvL5xQOnvXCUDqSZ/twft12I4VunYHVtDvoTF+lhryaXgwg3kXZ23YXoNlkTTt+bldmykfArZ8RdnGB1laMzgecHTy5O2XgVfreJn3tgeh6u0l50vgqxBorO/7uRj+Odsx4TzqguSzwsKq6RxRl8V1oAdw15Uy4fio+XI3HxeZHfHTHfrT0KIPwa/3zOraLTxsYPbogusebVvT/FbGcT2i+OlYpdurQwfnC65c8n2oCGf79wsagxckol99Di8/HAQtIATrIISfukex2xDIMv4z3y4vLOabMeUzM34eTkPUi01AkiXUtg8kRsomxTV9rGQu+SiUfxOnuO7XDidWVNLp4vHogPi4bwE9hI25VPhikoo6Y12WIp0yOn3oG7T/zY+Ixrbs+ryCzfsH7c17K6FHR8/w14vemcV+uExsuW+ZdLFGewNMF9tij1zoPEK1e7xUSG96todaCZiHVHFdnmgV0ZY1KXqvPHm+DtVeribsXDDhjO/wsaL0qMPm7Q6K73Un27KY7rXq1Aw7yL19k9EZNULlQxpvprO9znEyWi4Tk1F4lopgn3iRoduuX3j/kIQzK249wvn0WYH93Cy69N4e/hKu5EnttV8/ePunV+8bH9BqRux4kEsk52N/o4y9DFUQU7HYA5T4jA5CVwba5pg5+8mYJPLfHkYD1ruWDCFtjds5BQ9GZ9+Ly8B7v1+GTyhZgwYI0o8RR1LvLWP6gAFOUsSeSDeGyWIOz2oHhOUZzmirnp8ZoKPIm1+YPibL/7KL0zrtgZ3wJN01RQ09iuVS6+y5B3e11Fq59V3OnMGIL94iGO90BT19ZSENUo9EafNHGvUL0a7ueB46T9mf3XY0/WeJwyfxbyd56hnuFIToHJ/zqcJa9Dtxy7saLXFRvL+nHdSg+OM6URmJLJe+NaIA4fuokcV3JAM5DIa8a2kcb5BjbPu7DWrqhP6vGaL3dHdOq0EP88awa65xbJlQgNtcYzVf+i7UYRcCPatmJbH1RV5Eaz3EdTNhtPbTMpf6uFXCf62XEU544NcsYGJzlaPS2mT/zMIS7r50WaZyltdFMLznkrDlGycjjPsX5b8aKn1Of7RJRXwzRd+SQ56ZXYeunVeHgVmbd11yJS2pdc6iJRjkHsey3sVWvrWX/E2rXSm9m7Utdy5PJZhiORZHMwn7TODnq/x2B0ee2/eACElbTczHE34M5jPxUw0KMeu7y1nOv5g6HPd9Z7E3SLP9t5siTWDG7dVKoiwLYWBgjZO9mp3v9LmbJSpebfwaH/QySv6++vTKYfDU8LYZf+DcRbHNE0L11uCGq+qMysVZmz2PYPxdv6qb62MxBwKDDNUbxugDq+RR3brajAzGau7Yj+LcMNMa7wKsj13vKp+g55u2tLHHhy83g8umkKAuXdpd0jkiyf0NGC+8UZ92Ci1DwRK2wEntv6zsGd/T9BSrtacYnCUzTVz2i25cZn6bBJ+1P9hVKfrl5wC15Ze7V80FVri9ccSkP7WjKxjubfdz6v4gbR0oLjVej8KhrQT8SSFdIOCQk+PHDS+7il93zM3TMCC4uPwUd7R8LPy7H9aqEAA4sJMnljos6H83FilWxEmBxn8j5M6DUPJ2RuxoWdlyGtfY3wCvVig/uO+qfoGwN+0+KmKEzhVpgcuvmU/JuCjY0bB8T4n/wuUiF/VvVzlXdzEQ1wsfCS+FmciXW4cuhCXBleiOdKX0K+Oxcry/qIQjEuGi8nDlTuS0KWoxrp9mrYSUv1SinA8en56J1agNSsWmntaw8yXZmKKJ7dOK4uHo+3qhUPv107mv93tkq5nB+goX7lRKWVXgI/aUvDTvGEe69cqpOWVIthBI5h3fPrq2MRXd8UTWNGa/rCSqFWGYInWn1k9k40fjgUN35m0MSjjBi3tt84QhqNLYyDfGqp8ekYPMA71MBO5kIAkcdVa+LFylA3ZJGCV4HFqz675XZdpS30hmjsBUrT7Y4BkFd5HSNaAfTfp4mMjQOQH0M+V+e2mJTABzJRIkzfEuVdFBCfLxPeih43fJ+pAlsjFTjGNuEO/115GL7WofzvBxEUUPgJ9PcrTXGbIThnVRprXIwWq1CaJBolZgCl4dCZZQbfLOXe1rYO4f8WiKKNKfVflHDy70rIR9H1jNkvGS0vQ9iuOBhrvM9bh+1/H0TGthANSbuOinhzCeixKgiWgIbamYjSSgxCzgn9oMCzsolAWmv7D2n1wcbW1tqOtP0/AQYA+dH2aW7xMoEAAAAASUVORK5CYII="/>
          <p:cNvSpPr>
            <a:spLocks noChangeAspect="1" noChangeArrowheads="1"/>
          </p:cNvSpPr>
          <p:nvPr/>
        </p:nvSpPr>
        <p:spPr bwMode="auto">
          <a:xfrm>
            <a:off x="9074150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5" name="AutoShape 6" descr="data:image/png;base64,iVBORw0KGgoAAAANSUhEUgAAAJEAAAA/CAYAAADgziq9AAAAGXRFWHRTb2Z0d2FyZQBBZG9iZSBJbWFnZVJlYWR5ccllPAAAAyFpVFh0WE1MOmNvbS5hZG9iZS54bXAAAAAAADw/eHBhY2tldCBiZWdpbj0i77u/IiBpZD0iVzVNME1wQ2VoaUh6cmVTek5UY3prYzlkIj8+IDx4OnhtcG1ldGEgeG1sbnM6eD0iYWRvYmU6bnM6bWV0YS8iIHg6eG1wdGs9IkFkb2JlIFhNUCBDb3JlIDUuNS1jMDIxIDc5LjE1NDkxMSwgMjAxMy8xMC8yOS0xMTo0NzoxNiAgICAgICAgIj4gPHJkZjpSREYgeG1sbnM6cmRmPSJodHRwOi8vd3d3LnczLm9yZy8xOTk5LzAyLzIyLXJkZi1zeW50YXgtbnMjIj4gPHJkZjpEZXNjcmlwdGlvbiByZGY6YWJvdXQ9IiIgeG1sbnM6eG1wPSJodHRwOi8vbnMuYWRvYmUuY29tL3hhcC8xLjAvIiB4bWxuczp4bXBNTT0iaHR0cDovL25zLmFkb2JlLmNvbS94YXAvMS4wL21tLyIgeG1sbnM6c3RSZWY9Imh0dHA6Ly9ucy5hZG9iZS5jb20veGFwLzEuMC9zVHlwZS9SZXNvdXJjZVJlZiMiIHhtcDpDcmVhdG9yVG9vbD0iQWRvYmUgUGhvdG9zaG9wIENDIChXaW5kb3dzKSIgeG1wTU06SW5zdGFuY2VJRD0ieG1wLmlpZDozOTQyOTE1NTlCM0MxMUU0QTZFMkYzMjYyMTk4QjMzNCIgeG1wTU06RG9jdW1lbnRJRD0ieG1wLmRpZDozOTQyOTE1NjlCM0MxMUU0QTZFMkYzMjYyMTk4QjMzNCI+IDx4bXBNTTpEZXJpdmVkRnJvbSBzdFJlZjppbnN0YW5jZUlEPSJ4bXAuaWlkOjM5NDI5MTUzOUIzQzExRTRBNkUyRjMyNjIxOThCMzM0IiBzdFJlZjpkb2N1bWVudElEPSJ4bXAuZGlkOjM5NDI5MTU0OUIzQzExRTRBNkUyRjMyNjIxOThCMzM0Ii8+IDwvcmRmOkRlc2NyaXB0aW9uPiA8L3JkZjpSREY+IDwveDp4bXBtZXRhPiA8P3hwYWNrZXQgZW5kPSJyIj8+RBabYQAAKmpJREFUeNrsfQd8VFX2//dNn0lvEEgg9F4EEaliQ7FSFLuou6golrWsYl/Ftujq2tfFvoodRSy4wgJSFASpCkF6gPQymSTT5/3PufdO8jJMSADX3+7+cz+fkynvzXv3vfu953xPuS+arutoba3taJqp9Ra0tqNtlugbfa32W5xvKMkAknYkvUi6kKSSWEl8JG6SPSRbSfaRbCZZ/e/oiJYAbNjfGcd8+jpNpSBgDrSi4TCb/tSZjUH0b2o5JFeRnETSj6RNC34zIuZzOckGkkUk7yiQtbb/D8zZ6SSLlTaZSXJyEwAiFQAPSZV6DcbZJ0P9/hGS3STLSMa2Dt1/oDn7ldolJH8lyYqzrYBkodIqa0hKlPliMxYiMZM4SJLV79n0DSQ5gaSb4TijSP6pNNTdJH9vHcb/DRAxz3mPpHfM92UkfyP5gGTTQbwkSsP4VTqJHnIWS+l1B8n3hl37kFxM8juS9gYN9TLJrSQXkGxsHc7/XnP2tNIuRgB9q0xaW5L7GECME80iCa1GVFpLoy+SSBJJ7CQJ8nN0m9jPLPFF7Wd1nBxl2pYZztVTnX826ndvbf8tmqitIrt9Dd8dUBrjW0nfaVStCiwEV72aSFJxJr6v6IVvS/qjJmRHIGLF3posZDsrkWz1wmYOYmjGNpzaZh06pJMiS6Fj6JIx6UEBk8WKb40kecNg6qaSjFZS2jq0//kgOpHkaxKb4bsHSB6qB49DgYdYz8frR2JRyUAsKemHLWWkOLxkiYJO6VrzzqYwvZDa0UmREKj+xu52Qgn6ZW3BcenbMS57LS7osQxaGwWmOgHKFfS3O8kMkscMWqlAacGlrcP72zQtGrE+jDjRWEVsjbxntIjtRDUPmaNQpRnPbDwHf82fgH2Fx9EXZLPs5IQ5CFVmP+0YacL60EF0Ulth2t9Hts1HqsjiR27OD7ih+3zc0O8LJGQSF6+g3UL1h+imtFOu4UAXKi7WGif6D4sTTSD5xPB5CckZwsMiTGjJ0my9tGIc7l1/NSoKBxNoaLRT9kjQ6FqDBtTNeSRtEbbSrzQnbffCFHJDC5fR+z2w+AJILCJtdkBoqX3F/TBj10l4bNPl+POQF3DtkG9oV9rkFufcTn87kHxOcpY6x/skjNSPmp5CrUD4rc3ZqBgA8eBMFl4VDYZGTnlNpR1nLHgQy38iWuQiBZW1WQJHeF9aCvwpl5KcSr8ZTtolG9ZamOwe2EwhBMIWRAJk/0JONmnk/usrYPcsgrWGwBApiwLK7c7FtM9n4+2d7+HTsQ8jI6sGerny7jScTX/fJblI9fFDFSJYFncmmVpR9FuaM/af9qIhYDiH5FJhvhiG6TRK+T0x7ou/oq6SLEv6L5LncItYRqGm3R9I40xKzvpZG9d2A/ol7UOeqxwdnOVob3fDroVQS+DZX5eBfd5M7K7LxGZPDhZV9ES1uxMfax6c5U+QjVshWDbzp7IeMCUX4Kuzb8JpfTbFmre3Rf9kKybJI/HXXw1rTXIL3tt4Ai7+lJzLpBJlXlvbkZizwwHRHuWRcfxmuACQTYYGX1p9Gq7/+inJLVL2Sk4DLROenHcQtpzWp+My3Nnjc0zOXQ5nSrUMLERUiDFE5w1b1W90qVEiFkG8C0nrfF46AH8tGIOf6ZXAtAKO8kuo13uFLavOFZrrhdNvwfXDiOfToXVffeDiCxK+yiIFokA9gJIk2Aa883dsKh5EJL641bb9BiCC8oTYNHxGA10aJdAPLb4YD3zzuASPs0IORiDxdrjznuidtxgvEn85MW8dbaNNXojEhnHORyIadAJQJGJDOMxiFa+RkBWJtKfNUodAbQY+KRqCmXtOw09lBCZ7xR9h8T4ptJKXyHd1B9w+ZiaeOOU16b0FRDeYoU0kWQWZ0G3wGqnv4+Y+ga+3EX0i709otqNvrKU50l6nPMTQ0VoJyCj+0R6H7IRIePtVv/z/lyCqd56EBmIA/YsAtPARIHU3Ofs1MqDjyZmLkGPincc/iceHvUHciPalTQjT/TDRDzWTUhW6VAtsg0h0PYJIWEOIgUTaJUTeXDhkg580ki1iQrqlFhFfMm76ZSJe2DGe2JzvM9grx4s+BcnVKuuJe069Bw+f/qZIiCggHcyjSZfetuB6PLXoXrq16+rJlGqTSGiDSMlwu0aZ8UO1K0luJjnG8B3Hqd6CzBu644RHZimAzIXMCUZbV5LnlObvpkzychJS8xhm6Fe08TG4CuJGkvUx2/je3Kl+F73AKnXO+0n2x+w/huRJFevT1SCxFKpA7upfB0RRF5687vsXX4aZi/8kNZCtVnIKd4eFDkfVKfNPuwWn9t0g52TAQROdw8929WOz4ZoYRGEx4hoHf0j0SIg0kRnBoIuA5EAoaCdxwBdwIZHOn2by4a19IzE1/1IEQ64fybwNF6aK9kd1Du4b8zAeOultqZH8jU9FBhZf5g/BWR++QiaMkGbxxiKNY1+nGT7fTvKXJu6GS+0/6hB3jANh55IsMHzHVQ2vqfdfGrxJbmtJBqv3y5Tm58Ypnf6HOM9Z6ljR9p4KcTQH/jcNn69QwdumGnFS3HF0Lr6BRN+z8Ao8uvAhIINMgbVWaiB3x2/stupT1k6egj4d9wGVZuGQwZokAWSyKxUWC6KQAJGuE9DIy9c0DywkmpAI7SlBbieTV0taqdqfhintvkc3exVO3XTdYK8vYwEcZSeLfiQfwMxFj8JPWuzPY1+VHFyFf7REsny1Jlz7zX1yfjHwI43MWOcYAHE7/xAg4rjUUMPnrWrg+Tinqu941nylYmsLDcCKtrDh/T8MAFphAFAUUMT4RL6wl/qOLgArlSYqMuz7qdJC0bZXZRay1PVFA8RvqPO/Hacvpaq/o1TohNsfVb/mxd4IUzywCJfdbhCbIqPUjbdXn4xHl95FYNpJt6hOXU6b2TD7Tl00YRr65DKA7MSTaWcLXbOZrtFCyDNnyM8WUgeWLPlqIhqRkAQtlYiKxvumkdbKJEmH2aLBSsCwWL2wWAL06oPV4ofJEsQ2fyZGpOzGV30IKGb/SQikzBadZiClb8OspfdTHy8St5xxLOJXBKLrFs7AvrLeBLa9sQBCzMyN1gwPa0ID/DEGQNMhc4fXKMCwKdpl2P5YE0CM0kM2h5cZUkfjY/abrgb0OcN3uxUouB8/qu8ujvntw8qp4MT1OZDJ67WG7U/JO3NQ4324IqMjZF4y2ibHu4iDQMSUxUtcpNiditpaO6prnAj6TKiqdOGa+dfj8gV03kQyzTaPjAGFXBfBlzz1w9NnYGT3LaSR7AIIMKcoIfJEoGgMJCmaMxH7aztjY+EAaK5ECThzsgSTKQqkOgEgszlIn/0CUHarH1sDaRiTugOvdPuI5pBjKsK2aaI/BDqk7cA9y+7GtPnTsb84A4FqM15afi7e3ET3JW2X8gQPaheo13ySVw3fnxJn36sM7x8leTFm+w41cNE2RElso5mITpDlM0YwlzcBOtMhFUBDWCNq0u6L2V6unI0oeFk7ndzMeV6J0dYtCDaSAraEdQz98gXsrWmDJIcbJlMIdb5UBN0dZQSZNRDPZC2SBk/7Z28YMhvnD1hKtI2Mj4lAYyK1ZU6SgOD3JjJVJs6VORQvUsQ6qxxPLh6JL3/JwrZbSKtUEX8KWaQq1CVfMpurSFgbWcmDM9NpAzCbrLCZ/djmS8fv2q7B6pqOeHnvyc+Qq76AOrBbkHxTGC+vuRYv/3Qek3DySQjQiYUyvXEwiFjjDDKAiGfwVMPAGAc5TQ18tH3exIBzNH+TQZMx8V4Tsw9rknExZHj5YXhvxuYQoZfG5jFeK1DniJrLfsLjbtC+saZtjOH9lhZpIrbYtvQghqaQWSocBE9dJtzuDkRiya6l0sQx+5QpoHPWZT3QPj0/64lhz4vSMp3NswBPotIonPdKVaI0kVmaNI3NmbkdVhVmobCG7GWETJs1uQGApkQa62QBPAuZMDOBhrWRiTWSeA0hQkAp9CfhwY4LkZu0j1y5lNtlrMks83PJBZKvhVySAzGY4muhyTFcZ49hwFmDHNd4mjVKPNccYqCrDe8T4mzPjsn37ToKj9saoxQqD7GvUdMlx9neX3lqPyheCEOQuXkQCWeNuO4Dx5OGztgm8emoVPxHa5gAmp4Hb8r0m/rOhSOFkOen+2pyKY2ToCRRgSJVcaM0xZNIHGkcDsAvlTboVtI6QdKs1sR6AMEsj6UTI9ZMGoHGL4BjIuBoJGbSjlYCU0nIibaWGtyVu4yTttdTx/IaTVQGDnMlDoTqTZZPGUnsvwxpHWPO0AgM4wB1auKYDJqehs+FcfZh7+i6GO8w/QhB5Ilx2wceYt++MaY3VrMxsG+LMcGPGO5NM5pIdadf5z2YMZg0YlUnVdAT07zp17Vrs8VyQ++PRRBRF+BxilwqERyyWk4i5fxdcj3PqedDVtJCKRlYuDsHGdYwhncIIL8yQ4JIgM8ljyPMHx2LTKDQPgQcBo8AkibBxEDaQWbt4swN6J36i4ZA0vTDvPkjDTdrKRoqJOcYVLxRU3FM/DvD5xlNHJf7kane1ykPKbYx0X3HYMI4KPj6UWijxYb3d6h4E+J4nD0Mn9fH2adWmeJflKkbJuNnusSCn8bT0/7QINLVfHtsxEvo2YG8yCriU6ZQ4z18qZMu7LwYCal0fwImgxtnE2FhnQHAYBAaRWkYYd6UWSPPbOnuJAzIDaJ7WzP21NB2m+JOIiTgUK828cqltAyiEGmTVGc5Ml1lCNN7kymCmrANaUT0z07bzqbr/EbmnfvNMSRfWsw1CPXPN3mK4buoCeulBn6jIVo/VcUnuD1j+M0I5WoPUe42V1/+WYnR7S5vQltFYzRRHnLuIYDZXHsxhgRvUMHNdJWy+qNKShtDBz/EOQ678gMU2Iin6atEHJDrwMp6IjWhBEO7ftOMJmJe65VUbc4ZBEAz3U/iRvVJyojlZNg93SfmrJSXLupYrar+1QaNONXLm7vgos+GkIut0WZXA4gIQIIP0TV9u9uCcT1McBJgtlcwb3HIeJJJBia1JK+w8rouQcTaJ4PA83XJQLy7bzTauypELMlMUkdAOSF5D3uNnaFbpHni/hKhbkt8qEsyafqqPCOQOiitco1h7tysXreoxK1R7c9WYIHSKn80bBuuBoPN3L6YoNwmBZKmCHHUS7siJiQwscUBPPZKuQIiYv6JNMXlho09lXYqV7GkWTHm9fxm0vPy+DWkIEv7wkqT98GT70Xh5IuxasIdzYAouoVuyeBOO/HMKY+T+iIOGLbJgwaSRnVO34bhGfkyEyNSGWYhGr936Fi6vR2WbCXwkycFs01pFZp4FgKSizoVSkNZXQRn9U4kHFqwuYz2sUtuqDFy6HCbivJEgFEzy3tvYlA4ffjL1gvw3LaJSLBXye+oTyUEoiEJB9DFVULHdowV/eTErjuX+N3fseOKyejA1QUHjpNVlRpvPMjbscSkFGK8V1J9fGPraEZ6054kkF6qplsTgxB5FRHrsXDnhaT655mgWw46njeNteU7tL9x5cpc2j5S/IaL8/jea5HG48VJaJokpuoOSHFWQqul+12T/Tb9jrw+veQQ/ZpPiqAfqnNLmJcKrqgZA2e6VUzAWuKpFT2QnbkVM8b8CVWXTsL9J74PR0JA5kGbdPFj444VwE3Hz8X64h54fTVxwLabOFd13ICUvYTMGkRCZFKsWgPp5sv02bHyQDqqmaX76RQW1kZm0igWlQFNwze/FCMUDiG7XSrauaqx0U0/FPeIjuHwo7TCiQGvTcf8CU/h7B4/01zSYGUtQsdeTTyti7MMISLVqeQtOuwh7A2kI9dejr6uYuys7thDxLHKe+GiY17HdUM+E5DYeNGVuH75NXh3K1Gc8vYFsLvPl2q0JUlOPYG8vgIEE5GX+z10uud79w2fA0vdh7DVnANz6FjSCG0IFB66jl0Eink02faCBnfyMW+ggoCwaMtEHvhF5KRcQfua6Hj57DlmZ69DbV0WPBXdb6c+LaRt7AV0JwDaSasiq81muOmaA57sL8jLdNOgE3q0YgGulALcNfoxPDxwDubsGo2bf5iOssLB35Aj0Rb26jPolfiM1o765aPf7UHQ8QUBbyscVRjbey5CESsWb53Ag72YruMKodV0804EUuAkJTFz1CO47ZjPZEiyTsayo7WFWktAJMwa3V6NaNZrZzyO3e5sLN42nktcczonFAnARITSUmqPxRZERWkS6sJ2tE2pRU2NGYlp5I7TgTSNDhb2Ca94zZ5StE+REyvJHqb9uSREpTkSPFj9EzkIO3ph2f6eOLv/PNZDxGIiWFfaHV7SOlYydQFSJvm+DGwgzjYxPR8WAlkfVynma/ogVr/Du36Fd89+UIYfCFOpybWYM/5pPH7M25i2+oa6tRXdP05nsLWghXQzvKQNpnRehEePexPhsAmzNp6HT/eNCO6pbTO3OuSaayHNECRwuSx+ZJNHO7rNT7iW+jCo2w4B0w+7LMCDmy/ZWx1MeMthDqCGJsEVXRbisaFvYGdlNq75/kbPT1V5H6aS+Q1ELILz3dRrHm7t/ym+KRiE29ZO3VHpT9rhIo+zmu7BubmrMGvwq0jJrhPXeMngZbiw6wrMyT8Rr+06DT+7O3zlCTm/spBW4WNZCXsZtmoMz9qCP/T4FEO6bBdD9lm3+bh305S9Ff6kt7jvHjr2xXlLMGvoa0Rhw9IfLVPg0VoSbIwHpDpJd76edCuGfmDH+u1np/ZKKmzgQ8l+ojAFMqHZrgzvLxhEHCSCLm1KUem1ojQYwGnv6Fh7azWSnZoIRv1cVInj2puEK5iT6EdZDb2vY8SGRD7141+6YcjxC7G1lGZgrR22LL8A7VfrBqNfwn60dZWjjLyEJRW9cV/+RRg74l7Bd1LZpa/NyOra4duEbybdXCv6XyuvlF81upaO2aX48pwHpA/S0kVT0WR/kixpMROhv+uED3GX90ME68xkdu1kWnUxWAwQpzMoaXNYMSW6TZMHLcfkXssVBVCSKJlZl+wiLBx/T0OfdGVQXXL72J7rsLHTdPnb6PYkqUP1soaIldkeweXH/QuXD/gXQnRPa4IO0a+IrgkQJZCWF+fUVbCC+nDuwFU4t8eqg/vFcdnSxpGd5iLW56v8iu8g9a6W+1jTIv5/TpjhajO7d7Y34BS/rva48PiS81EdyoLTakJmUgTPrxyJ20fsRH6djl0eOwKBELYvd2BqRgD9OlbC7fPg681BfDwlJECUlxxAcW0C3JVhpCR5ECpLxI+F2fjH+Gfx0JJLMPqt5zCu22LSiia8vmUSbu3yJZZ5OmAXmYAiLqf1p+Grir7okTYfwRBxB0dZ8oJz7no+ISlQRjfYVQ8UrcHz1KKMp6VP1lE3UdR0R3/jl3TQagsj1VHXsF9EgkevjIkBVx58Xr6v4r0vZpta0Km7DeeK2S5+G7PeQSScK2S/LLZIQ78M/Wh0DXoz/ToYPGYFsc9VaqURiFJUwq0O8dfEcwcCLrvfBUvQEuaoMGcmSO1aaHcr2TwLqatCdyKuOnYNbjtlPW7+7CRsJnq3vdCKmy+pQs+2tdha7kBtwIRHztIwuhvdGU812tGs1WjaHqgOkmouxkdregrzNyBnO2YOexXPbRgOtzcRdYFEXN19Hv7Q9Ut8svIerHJ3gi/kwH19X0EPF5nXIJex0VWbQ5rL4W9HH1xNxEp+paosGZwVTkz4YNBplibAGJYVMMKpjQVyDKgPOoauKIamBt4cAxAFKj1swL4eR6tGE+3RY5gaH4s5e7T6VI8cpHiSVTjjIE30akzisVGuWXPJE136Obl2FT13J1q8efCZkGD249HRb8moC5FnkaG3k/diT0Um8aNPf0mDy2/C8xfsQG4HRl2ivDMRHXo58STCbFuaLSZTOxzwhNDbUUKkfBRpFTKXkQB6k/1+8cwfpTfgU3V5ZMby7G7MLhyBAc5ivNxlPmrCTrq5TjjJpqO2vefSr+68YPHEO6t5aZBe1zCzxdLtZHUTj8CccVWA6Eedmo9WFStuaXUtD45T3c9adazD6QM7UulqmtcYfqvL6xJsoEZdo6b6Zor5fYr6vU2eP1BrQSVNwFLy9JiTajQr2tiqkGKtgzU5LBxrUXocPFJOpEvvnOf0lZ/diXk/TqX3FdU72J0kzyFImsBUEYDNGhA5M53zZhYHtEwvumcU4v6vh+OKEVuRy6UjBzLpcAGDUQ/LyrGkMmS7umNTsR2nhKqQX56KSV1W0izwihsdIfXrDyQhGHAh4E9ApqUGvVyFePvnS3BhnzfFhReFEpBiJyIfsfFKk6olmy+pvsDmxQfn/UncWK69FgNH3du7N4uJNYhY47CJdadFeHDw27C2D8NzwInbV0/FZ/uPRzLdcJPWvG2sJG06igj39T0+xzPkFa0u6wEm0i1pTLaZ1zDZ/rmqI+YWjBTnZW3IRHtc+7V4csgryGjvQcHeTNy0ehpWlvZBut1Tfw0+ckam9fgSd/T+CO/uGYOniR5sr8kmJ8VGtMNZHx+yWb2C2w1K24lryDm4pPcSscSdayNjwdQsiEQIiH58/6Ir8eYP04Ascre9WQd21bTvT+4iImHyIsIOhDkxaqLORpyyFDYYQU4C2bKKTBzXtphwU0gn5xJZSwOISOfq1CONvNUkGvDCavq+yIUKv4Zz89bSjNIFyEKq7prrryPkkoKAm8S5MLqh3R0VCOhsUiMi3pHPUVWO1NJAfbh+Cu5J24NHTn5dZFFYNU/94nq8unkK12Ynkjs9sUQajGAL1EAyzZBtjxUMXzhn11icQ17aR7+chaKiYzi3eGYR9I7NJGNllFyLBD8u7TP3480X1ZHNyII5ML5I1wJoXHreVB9SqQ/LpxeMXE8zwwazb2KhKLdjQ6QVv7H/+HlfEDCGdViBJTvHwlPZWYOjYlKJfPIB65I+NPE33Ft0zCePbLgc/uocroxIgr36MrqXp5N0VoojEvCl7iDQfrK0tM97S7ecF7574zI8c+xLGN9ztazPCrQQRCKO1wb4ZPMIzFxKZixtN3WXV4v61v1ck32615span24HppTEhq5PiZiaRwCQTAMZ4hmWFYdxuQQ8Nz0PlwmV3IYNVGERjZUSuqTAGiqxeJtXZBkqUW7zA2CIIaJTIdCLlFvLYr4Q1bCSkTU/fOK2q6uEnjCdjgJUG7SRhtZQ5oCW0TCNXU3Hl06A0Ozt2J83+8w4t1n8d3W80XhGjK2taMBeeswSdBiJBUu3FPRBc/vHyqWeotJFTE/ptIELW3f0kXspRvcR0XCD6fRubT1Uqfqryn/TSZSEwvnlXrTMX/9VXIFS9aW+6hvD8Zcw6k82bx++nli8Xnk0b5HAxYPB1y6ch6clX+loTprT9Gg1RPmvYmOHb7DwwP/gZPbbkROz+ZAFJFUu6AkDVd8Rf0gUyEL0cxclP/tz+7OM9ZUdsHo7HWoZJPGpazExqwaufsagaUmCR0SduGVic+iVwoNmpuJQLliisZCfRrsQCmR63I6jg9f7+mCPJeMQYXDGtdRE3Bk0b54JY1URCath70cs3q8j1xrLdzEhzo6qrG6pgO21rbhzP1SEYXluiJXBe5YdjNm/Xgxvtt9CtDuR0UszcHDZ9Kk5zlY4qyUIu6T+cgouUwhHeHabR0NPqBhxMTYeKTwyuSDAMS12Noi4QnYas8TlQp6M2RO58p0rEJywRA6/tq9B47FlAODYUkoRXBUMyAS5dA0DpcteJgcqDxGtdIi/H1wEeraFH5dMqDd6Oy1CHJqIppnYZ1NJkgLV6Otczt+PzAfuieHtvhUbs1iMKhh6Wp4PRjTdj3uWnMaaWkn/nzci4IQBoMJCAXlyo8GsaGaZlEHcx2Oa7MG+4NkZYgt24hXLHHncaK1FAlFi6WLYhYzchup7W3Ef5C+oyEqHof2qHpkvQmq27mJcg7E+EghVfgVaaDzIk9nawE6ost6mupkZ+nAN9s42fp+zHdXo6GYn5c3vXFwJZmoIOAlMPwszd83KkvRTS/TnyEcIeeJEwrbD23OBB6IBz2z8gJ8u20cAWhrA4DkHgFYa+e9Xzh02p2dF8Bp9cMftNcX1fM6MovFS+ae+lXOObNymc01NVGo76/CgNS1WFMwA3kp+3ESL+XxWIlIKwAR94ouIWIQ6SR1RKD3Bm2wUGcTWKkQ+L6o7MoPf/iIjt+Q2WEOZa+WcmitwQDqehQFYcbKwS4x29c3U98TbT/i4GdWHkl7U4Uio+25mDLX6Ti4tvpURB8JJNvfVfLYoT4fKyoCdG2J0KIWbzMJ2AR+jlAGZqy8jrpSHL+eyO5+eXtld7xVcAKSSCv4yXPiQWetFAwkkBeVTO95EaKfHxFCmonoXaiYXotIipXI9wj4kGEmE0ZmaRRrPBqS6roM+r1DaCL5KoXPESGTZqY+sZBdQHsyhXPLe+N7Etjcs/HbN0uMJoprf1pqp46wRc/La8pON3zPNVI3xex7acznP8cAiBs/JOPpOLVXzbv4QkeQ8nhs4VT4ynqRYtwsFwdq0cevRLWIvh5m/7vP7j3p4t/nLEeCSRflGHI1q5k0kUV4UiZREx0QVYma5pO/1hpuGQcHLXT5DIgOGdswJGOriMEEghIsrHkkgOwCoLwWzUzn4rQDHyaN0xx0GY/s5eoP/QOYIusa2XnWoOK5APq/cwAtMWyyiXj3v7XtUrVIRh60T2UhEFOJGatx5zVxzNmqJKZGmbZlLQIRa4FIhYbP9pBWTTwgw5VcV83PCQqQb5e8r6HU1FF57zZ31/Mf33mm9U89P4Tblyk4R0RnAFlooLkWmoBkctSXtWqqdCNaCRGh/X3EXWz0/YLRM0mr+VFZ3kUuXBRk2iZMWVTLmYj/cKJTLM+koclIKMNju8bhxwpyFVwls+RTSCKSD3nayfMwCWayGTmkM8o84WU1o2PLRNqpMP/LTfCh5jRRSxsP7rPq/OY4VZAvQK5ji9fY3PzN8LlCmajYQFhOzOeiJgrTosB85nBmUD3X5Qz8vHG3wkUDyuaCX93kJT2w4XJ8uukidg3pMmsYBDvJfNz54I4JT41I3oXT2mzEdn86HKSJwmYCEddEi7JWGnRRzhppRMBZa+k06FxW4aUB7u4oRW0gCR4GLJO3kFWASK6G5TCCDisdwyymuwldEguxjMBz9/YzCSTVj/I6XlmY7+DFlLhs8Cu4e8A7mPDPJ4lYE01JKMMhvJEkQ4FaU9mzl5uovDLHkOMjbUyIbzzE9u8PAaK2MZ+5Rjw/zn7pcUB0VOv9DwIR51wSrD4Mzt3R4Fvo0rf4pNtMPJq2HfcseUAun7YEuID/aYQdp0/aPPX0Fcc8g4FJ+7HNnwI7mZmwKKznumhZE416EKlzidoVTWkkC4p9SSJ4ye/D9abMLswimzAuaTApAHUnF7OUNOP5P3FdmOkb6sc9osNcvEVe2u3Dn8AT42aLMMWNhXNxI3mZSCg9GsvSlLlLQOOVHP9Xj1yrUH3MUJ95QvDzpBbEAT1+Jc3ZhCaKZo9jI/G10u2/e+y7KPOl4+mlNGbZG2S5qaNiQq237cbTN13X/buBz6KHoxxbfGmwEchMplAjU6bFkHShjSKSR7FGkgCySm+MXjU2X6x9CETS79XQLbEInrALJ6y/BiV1WdvJjE2s5z8l/TF12FN44szZ8vEFJNP7f4SnN52HneVdZYAwPpDKFZ8Ixkna8uxt6t9DpMd4OnVHMR67Ide8OeKMTUYcQBjbijgml9ee9ULj+u7YVHHyrw+iQ9UV0RzTiF48dcoLKPSm4L11v5ePZjGTe+UsHlHszVo1YuP0Lh/0nIPRZN62E5C89DtLdKlPPBBFTAJIYQEii9REukwrRwk0bRFm1UnH4VTKZk8HnLn5chRU55YiofhEUTbHAKrohsuGPovZZzwpg/x+lfsjRT+1zxe4++sHpCmOb9Kq0HiZcktbLMcoPorx2N9kErz5lqfccvbMJqnvMlW5xtgYjWVsPRTQtsY5Jse3eLWvV1V58D5voxnV1jyQ1DOG3p34KKYMIR5X2kdyEC6Ncpb2K/Jmbzxh03V4snAUutlqkUd8yu9PhJdMlc+rxKekTr7ydg4LcLlrRCfTpWmC+7AIwkHA6+aqQA4B4PWioej/w00o8LTPJwDRxev7wTVERQNxyaBX8Y9Jj4v+1WfuTTJrdHPfD9Cm7c+ybji+ZTpSOzcs5vOBowDR0TxXXGVPxfLt2pj4zy0xQI1tE5o45jilnbnAn0zPQQ+8OOxO890fTb9wCFNH8ubZT+DWMXQODvL5xQOnvXCUDqSZ/twft12I4VunYHVtDvoTF+lhryaXgwg3kXZ23YXoNlkTTt+bldmykfArZ8RdnGB1laMzgecHTy5O2XgVfreJn3tgeh6u0l50vgqxBorO/7uRj+Odsx4TzqguSzwsKq6RxRl8V1oAdw15Uy4fio+XI3HxeZHfHTHfrT0KIPwa/3zOraLTxsYPbogusebVvT/FbGcT2i+OlYpdurQwfnC65c8n2oCGf79wsagxckol99Di8/HAQtIATrIISfukex2xDIMv4z3y4vLOabMeUzM34eTkPUi01AkiXUtg8kRsomxTV9rGQu+SiUfxOnuO7XDidWVNLp4vHogPi4bwE9hI25VPhikoo6Y12WIp0yOn3oG7T/zY+Ixrbs+ryCzfsH7c17K6FHR8/w14vemcV+uExsuW+ZdLFGewNMF9tij1zoPEK1e7xUSG96todaCZiHVHFdnmgV0ZY1KXqvPHm+DtVeribsXDDhjO/wsaL0qMPm7Q6K73Un27KY7rXq1Aw7yL19k9EZNULlQxpvprO9znEyWi4Tk1F4lopgn3iRoduuX3j/kIQzK249wvn0WYH93Cy69N4e/hKu5EnttV8/ePunV+8bH9BqRux4kEsk52N/o4y9DFUQU7HYA5T4jA5CVwba5pg5+8mYJPLfHkYD1ruWDCFtjds5BQ9GZ9+Ly8B7v1+GTyhZgwYI0o8RR1LvLWP6gAFOUsSeSDeGyWIOz2oHhOUZzmirnp8ZoKPIm1+YPibL/7KL0zrtgZ3wJN01RQ09iuVS6+y5B3e11Fq59V3OnMGIL94iGO90BT19ZSENUo9EafNHGvUL0a7ueB46T9mf3XY0/WeJwyfxbyd56hnuFIToHJ/zqcJa9Dtxy7saLXFRvL+nHdSg+OM6URmJLJe+NaIA4fuokcV3JAM5DIa8a2kcb5BjbPu7DWrqhP6vGaL3dHdOq0EP88awa65xbJlQgNtcYzVf+i7UYRcCPatmJbH1RV5Eaz3EdTNhtPbTMpf6uFXCf62XEU544NcsYGJzlaPS2mT/zMIS7r50WaZyltdFMLznkrDlGycjjPsX5b8aKn1Of7RJRXwzRd+SQ56ZXYeunVeHgVmbd11yJS2pdc6iJRjkHsey3sVWvrWX/E2rXSm9m7Utdy5PJZhiORZHMwn7TODnq/x2B0ee2/eACElbTczHE34M5jPxUw0KMeu7y1nOv5g6HPd9Z7E3SLP9t5siTWDG7dVKoiwLYWBgjZO9mp3v9LmbJSpebfwaH/QySv6++vTKYfDU8LYZf+DcRbHNE0L11uCGq+qMysVZmz2PYPxdv6qb62MxBwKDDNUbxugDq+RR3brajAzGau7Yj+LcMNMa7wKsj13vKp+g55u2tLHHhy83g8umkKAuXdpd0jkiyf0NGC+8UZ92Ci1DwRK2wEntv6zsGd/T9BSrtacYnCUzTVz2i25cZn6bBJ+1P9hVKfrl5wC15Ze7V80FVri9ccSkP7WjKxjubfdz6v4gbR0oLjVej8KhrQT8SSFdIOCQk+PHDS+7il93zM3TMCC4uPwUd7R8LPy7H9aqEAA4sJMnljos6H83FilWxEmBxn8j5M6DUPJ2RuxoWdlyGtfY3wCvVig/uO+qfoGwN+0+KmKEzhVpgcuvmU/JuCjY0bB8T4n/wuUiF/VvVzlXdzEQ1wsfCS+FmciXW4cuhCXBleiOdKX0K+Oxcry/qIQjEuGi8nDlTuS0KWoxrp9mrYSUv1SinA8en56J1agNSsWmntaw8yXZmKKJ7dOK4uHo+3qhUPv107mv93tkq5nB+goX7lRKWVXgI/aUvDTvGEe69cqpOWVIthBI5h3fPrq2MRXd8UTWNGa/rCSqFWGYInWn1k9k40fjgUN35m0MSjjBi3tt84QhqNLYyDfGqp8ekYPMA71MBO5kIAkcdVa+LFylA3ZJGCV4HFqz675XZdpS30hmjsBUrT7Y4BkFd5HSNaAfTfp4mMjQOQH0M+V+e2mJTABzJRIkzfEuVdFBCfLxPeih43fJ+pAlsjFTjGNuEO/115GL7WofzvBxEUUPgJ9PcrTXGbIThnVRprXIwWq1CaJBolZgCl4dCZZQbfLOXe1rYO4f8WiKKNKfVflHDy70rIR9H1jNkvGS0vQ9iuOBhrvM9bh+1/H0TGthANSbuOinhzCeixKgiWgIbamYjSSgxCzgn9oMCzsolAWmv7D2n1wcbW1tqOtP0/AQYA+dH2aW7xMoEAAAAASUVORK5CYII="/>
          <p:cNvSpPr>
            <a:spLocks noChangeAspect="1" noChangeArrowheads="1"/>
          </p:cNvSpPr>
          <p:nvPr/>
        </p:nvSpPr>
        <p:spPr bwMode="auto">
          <a:xfrm>
            <a:off x="9226550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66" y="2441739"/>
            <a:ext cx="2962275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76" t="30501" r="2083" b="42133"/>
          <a:stretch>
            <a:fillRect/>
          </a:stretch>
        </p:blipFill>
        <p:spPr bwMode="auto">
          <a:xfrm>
            <a:off x="5833267" y="3932564"/>
            <a:ext cx="2962275" cy="135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5522201"/>
            <a:ext cx="3390900" cy="10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496300" cy="1585912"/>
          </a:xfrm>
        </p:spPr>
        <p:txBody>
          <a:bodyPr/>
          <a:lstStyle/>
          <a:p>
            <a:pPr>
              <a:defRPr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истема 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підтримки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дистанційного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Медичні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інформаційні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системи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на 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базі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MOODLE</a:t>
            </a:r>
            <a:endParaRPr lang="ru-RU" sz="3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150813" y="6351588"/>
            <a:ext cx="884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b="1">
                <a:solidFill>
                  <a:schemeClr val="bg2"/>
                </a:solidFill>
              </a:rPr>
              <a:t>Автори проекту: Триус Ю.В., Сотуленко О., Накушенко С., Власенко Ю.</a:t>
            </a:r>
            <a:endParaRPr lang="ru-RU" b="1">
              <a:solidFill>
                <a:schemeClr val="bg2"/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8835" r="3186" b="4526"/>
          <a:stretch>
            <a:fillRect/>
          </a:stretch>
        </p:blipFill>
        <p:spPr bwMode="auto">
          <a:xfrm>
            <a:off x="-9525" y="1460500"/>
            <a:ext cx="9153525" cy="467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75252"/>
          </a:xfrm>
        </p:spPr>
        <p:txBody>
          <a:bodyPr/>
          <a:lstStyle/>
          <a:p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Тренди в ІТ-галузі: 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web-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технології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28598" y="3325990"/>
            <a:ext cx="8716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002060"/>
                </a:solidFill>
              </a:rPr>
              <a:t>Веб-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технології</a:t>
            </a:r>
            <a:r>
              <a:rPr lang="ru-RU" sz="2400" b="1" i="1" dirty="0">
                <a:solidFill>
                  <a:srgbClr val="002060"/>
                </a:solidFill>
              </a:rPr>
              <a:t> </a:t>
            </a:r>
            <a:r>
              <a:rPr lang="ru-RU" sz="2400" i="1" dirty="0">
                <a:solidFill>
                  <a:srgbClr val="002060"/>
                </a:solidFill>
              </a:rPr>
              <a:t>– </a:t>
            </a:r>
            <a:r>
              <a:rPr lang="ru-RU" sz="2400" i="1" dirty="0" err="1">
                <a:solidFill>
                  <a:srgbClr val="002060"/>
                </a:solidFill>
              </a:rPr>
              <a:t>це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сукупність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методів</a:t>
            </a:r>
            <a:r>
              <a:rPr lang="ru-RU" sz="2400" i="1" dirty="0">
                <a:solidFill>
                  <a:srgbClr val="002060"/>
                </a:solidFill>
              </a:rPr>
              <a:t> та </a:t>
            </a:r>
            <a:r>
              <a:rPr lang="ru-RU" sz="2400" i="1" dirty="0" err="1">
                <a:solidFill>
                  <a:srgbClr val="002060"/>
                </a:solidFill>
              </a:rPr>
              <a:t>програмно-технічних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засобів</a:t>
            </a:r>
            <a:r>
              <a:rPr lang="ru-RU" sz="2400" i="1" dirty="0">
                <a:solidFill>
                  <a:srgbClr val="002060"/>
                </a:solidFill>
              </a:rPr>
              <a:t>, </a:t>
            </a:r>
            <a:r>
              <a:rPr lang="ru-RU" sz="2400" i="1" dirty="0" err="1">
                <a:solidFill>
                  <a:srgbClr val="002060"/>
                </a:solidFill>
              </a:rPr>
              <a:t>інтегрованих</a:t>
            </a:r>
            <a:r>
              <a:rPr lang="ru-RU" sz="2400" i="1" dirty="0">
                <a:solidFill>
                  <a:srgbClr val="002060"/>
                </a:solidFill>
              </a:rPr>
              <a:t> з метою </a:t>
            </a:r>
            <a:r>
              <a:rPr lang="ru-RU" sz="2400" i="1" dirty="0" err="1">
                <a:solidFill>
                  <a:srgbClr val="002060"/>
                </a:solidFill>
              </a:rPr>
              <a:t>ефективного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опрацювання</a:t>
            </a:r>
            <a:r>
              <a:rPr lang="ru-RU" sz="2400" i="1" dirty="0">
                <a:solidFill>
                  <a:srgbClr val="002060"/>
                </a:solidFill>
              </a:rPr>
              <a:t> веб-</a:t>
            </a:r>
            <a:r>
              <a:rPr lang="ru-RU" sz="2400" i="1" dirty="0" err="1">
                <a:solidFill>
                  <a:srgbClr val="002060"/>
                </a:solidFill>
              </a:rPr>
              <a:t>ресурсів</a:t>
            </a:r>
            <a:r>
              <a:rPr lang="ru-RU" sz="2400" i="1" dirty="0">
                <a:solidFill>
                  <a:srgbClr val="002060"/>
                </a:solidFill>
              </a:rPr>
              <a:t>, </a:t>
            </a:r>
            <a:r>
              <a:rPr lang="ru-RU" sz="2400" i="1" dirty="0" err="1">
                <a:solidFill>
                  <a:srgbClr val="002060"/>
                </a:solidFill>
              </a:rPr>
              <a:t>які</a:t>
            </a:r>
            <a:r>
              <a:rPr lang="ru-RU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 err="1">
                <a:solidFill>
                  <a:srgbClr val="002060"/>
                </a:solidFill>
              </a:rPr>
              <a:t>знаходяться</a:t>
            </a:r>
            <a:r>
              <a:rPr lang="ru-RU" sz="2400" i="1" dirty="0">
                <a:solidFill>
                  <a:srgbClr val="002060"/>
                </a:solidFill>
              </a:rPr>
              <a:t> у веб-</a:t>
            </a:r>
            <a:r>
              <a:rPr lang="ru-RU" sz="2400" i="1" dirty="0" err="1">
                <a:solidFill>
                  <a:srgbClr val="002060"/>
                </a:solidFill>
              </a:rPr>
              <a:t>просторі</a:t>
            </a:r>
            <a:r>
              <a:rPr lang="ru-RU" sz="2400" i="1" dirty="0">
                <a:solidFill>
                  <a:srgbClr val="002060"/>
                </a:solidFill>
              </a:rPr>
              <a:t> (локальному </a:t>
            </a:r>
            <a:r>
              <a:rPr lang="ru-RU" sz="2400" i="1" dirty="0" err="1">
                <a:solidFill>
                  <a:srgbClr val="002060"/>
                </a:solidFill>
              </a:rPr>
              <a:t>або</a:t>
            </a:r>
            <a:r>
              <a:rPr lang="ru-RU" sz="2400" i="1" dirty="0">
                <a:solidFill>
                  <a:srgbClr val="002060"/>
                </a:solidFill>
              </a:rPr>
              <a:t> глобальному, </a:t>
            </a:r>
            <a:r>
              <a:rPr lang="ru-RU" sz="2400" i="1" dirty="0" err="1">
                <a:solidFill>
                  <a:srgbClr val="002060"/>
                </a:solidFill>
              </a:rPr>
              <a:t>наприклад</a:t>
            </a:r>
            <a:r>
              <a:rPr lang="ru-RU" sz="2400" i="1" dirty="0">
                <a:solidFill>
                  <a:srgbClr val="002060"/>
                </a:solidFill>
              </a:rPr>
              <a:t>, </a:t>
            </a:r>
            <a:r>
              <a:rPr lang="ru-RU" sz="2400" i="1" dirty="0" err="1">
                <a:solidFill>
                  <a:srgbClr val="002060"/>
                </a:solidFill>
              </a:rPr>
              <a:t>мережі</a:t>
            </a:r>
            <a:r>
              <a:rPr lang="ru-RU" sz="2400" i="1" dirty="0">
                <a:solidFill>
                  <a:srgbClr val="002060"/>
                </a:solidFill>
              </a:rPr>
              <a:t> Інтернет).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662" y="5151172"/>
            <a:ext cx="8726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Веб-</a:t>
            </a:r>
            <a:r>
              <a:rPr lang="ru-RU" sz="2400" b="1" dirty="0" err="1" smtClean="0">
                <a:solidFill>
                  <a:srgbClr val="002060"/>
                </a:solidFill>
              </a:rPr>
              <a:t>простір</a:t>
            </a:r>
            <a:r>
              <a:rPr lang="ru-RU" sz="2400" dirty="0">
                <a:solidFill>
                  <a:srgbClr val="002060"/>
                </a:solidFill>
              </a:rPr>
              <a:t> – </a:t>
            </a:r>
            <a:r>
              <a:rPr lang="en-US" sz="2400" b="1" dirty="0">
                <a:solidFill>
                  <a:srgbClr val="002060"/>
                </a:solidFill>
              </a:rPr>
              <a:t>WWW</a:t>
            </a:r>
            <a:r>
              <a:rPr lang="en-US" sz="2400" dirty="0">
                <a:solidFill>
                  <a:srgbClr val="002060"/>
                </a:solidFill>
              </a:rPr>
              <a:t> (</a:t>
            </a:r>
            <a:r>
              <a:rPr lang="ru-RU" sz="2400" dirty="0">
                <a:solidFill>
                  <a:srgbClr val="002060"/>
                </a:solidFill>
              </a:rPr>
              <a:t>англ. </a:t>
            </a:r>
            <a:r>
              <a:rPr lang="en-US" sz="2400" dirty="0">
                <a:solidFill>
                  <a:srgbClr val="002060"/>
                </a:solidFill>
              </a:rPr>
              <a:t>World Wide Web) </a:t>
            </a:r>
            <a:r>
              <a:rPr lang="ru-RU" sz="2400" dirty="0">
                <a:solidFill>
                  <a:srgbClr val="002060"/>
                </a:solidFill>
              </a:rPr>
              <a:t>–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глобальний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інформаційний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простір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заснований</a:t>
            </a:r>
            <a:r>
              <a:rPr lang="ru-RU" sz="2400" dirty="0">
                <a:solidFill>
                  <a:srgbClr val="002060"/>
                </a:solidFill>
              </a:rPr>
              <a:t> на </a:t>
            </a:r>
            <a:r>
              <a:rPr lang="ru-RU" sz="2400" dirty="0" err="1">
                <a:solidFill>
                  <a:srgbClr val="002060"/>
                </a:solidFill>
              </a:rPr>
              <a:t>фізичній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інфраструктурі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Інтернету</a:t>
            </a:r>
            <a:r>
              <a:rPr lang="ru-RU" sz="2400" dirty="0">
                <a:solidFill>
                  <a:srgbClr val="002060"/>
                </a:solidFill>
              </a:rPr>
              <a:t> і </a:t>
            </a:r>
            <a:r>
              <a:rPr lang="ru-RU" sz="2400" dirty="0" err="1">
                <a:solidFill>
                  <a:srgbClr val="002060"/>
                </a:solidFill>
              </a:rPr>
              <a:t>протоколі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передавання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даних </a:t>
            </a:r>
            <a:r>
              <a:rPr lang="en-US" sz="2400" dirty="0">
                <a:solidFill>
                  <a:srgbClr val="002060"/>
                </a:solidFill>
              </a:rPr>
              <a:t>HTTP.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0418" name="Picture 2" descr="Введение в web-технолог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407" y="1085468"/>
            <a:ext cx="571500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337376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313" y="283778"/>
            <a:ext cx="8496300" cy="1002873"/>
          </a:xfrm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Платформа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дистанційного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Центру підвищення кваліфікації лікарів</a:t>
            </a:r>
            <a:endParaRPr lang="ru-RU" sz="3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150813" y="6461947"/>
            <a:ext cx="884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b="1" dirty="0">
                <a:solidFill>
                  <a:schemeClr val="bg2"/>
                </a:solidFill>
              </a:rPr>
              <a:t>Автори проекту: </a:t>
            </a:r>
            <a:r>
              <a:rPr lang="uk-UA" b="1" dirty="0" err="1">
                <a:solidFill>
                  <a:schemeClr val="bg2"/>
                </a:solidFill>
              </a:rPr>
              <a:t>Триус</a:t>
            </a:r>
            <a:r>
              <a:rPr lang="uk-UA" b="1" dirty="0">
                <a:solidFill>
                  <a:schemeClr val="bg2"/>
                </a:solidFill>
              </a:rPr>
              <a:t> Ю.В., </a:t>
            </a:r>
            <a:r>
              <a:rPr lang="uk-UA" b="1" dirty="0" err="1" smtClean="0">
                <a:solidFill>
                  <a:schemeClr val="bg2"/>
                </a:solidFill>
              </a:rPr>
              <a:t>Власенко</a:t>
            </a:r>
            <a:r>
              <a:rPr lang="uk-UA" b="1" dirty="0" smtClean="0">
                <a:solidFill>
                  <a:schemeClr val="bg2"/>
                </a:solidFill>
              </a:rPr>
              <a:t> </a:t>
            </a:r>
            <a:r>
              <a:rPr lang="uk-UA" b="1" dirty="0">
                <a:solidFill>
                  <a:schemeClr val="bg2"/>
                </a:solidFill>
              </a:rPr>
              <a:t>Ю.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t="9156" r="5415" b="4965"/>
          <a:stretch/>
        </p:blipFill>
        <p:spPr bwMode="auto">
          <a:xfrm>
            <a:off x="150813" y="1157795"/>
            <a:ext cx="8686800" cy="530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166314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913" y="319088"/>
            <a:ext cx="8782050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Міжнародна науково-практична конференція «Інформаційні технології в освіті, науці і техніці» кафедри </a:t>
            </a:r>
            <a:r>
              <a:rPr lang="uk-UA" sz="3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КН та СА</a:t>
            </a:r>
            <a:endParaRPr lang="ru-RU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8863" y="2184400"/>
            <a:ext cx="2832100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3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ІТОНТ-2008</a:t>
            </a:r>
          </a:p>
          <a:p>
            <a:pPr>
              <a:defRPr/>
            </a:pPr>
            <a:r>
              <a:rPr lang="uk-UA" sz="3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ІТОНТ-2010</a:t>
            </a:r>
          </a:p>
          <a:p>
            <a:pPr>
              <a:defRPr/>
            </a:pPr>
            <a:r>
              <a:rPr lang="uk-UA" sz="3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ІТОНТ-2012</a:t>
            </a:r>
          </a:p>
          <a:p>
            <a:pPr>
              <a:defRPr/>
            </a:pPr>
            <a:r>
              <a:rPr lang="uk-UA" sz="3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ІТОНТ-2014</a:t>
            </a:r>
          </a:p>
          <a:p>
            <a:pPr>
              <a:defRPr/>
            </a:pPr>
            <a:r>
              <a:rPr lang="uk-UA" sz="3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ІТОНТ-2016</a:t>
            </a:r>
            <a:endParaRPr lang="en-US" sz="36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uk-UA" sz="36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ІТОНТ-201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8</a:t>
            </a:r>
            <a:endParaRPr lang="uk-UA" sz="3600" b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uk-UA" sz="36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ІТОНТ-2020</a:t>
            </a:r>
            <a:endParaRPr lang="en-US" sz="36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endParaRPr lang="en-US" sz="36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endParaRPr lang="uk-UA" sz="36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endParaRPr lang="ru-RU" sz="36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797050"/>
            <a:ext cx="587216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1"/>
          <a:stretch>
            <a:fillRect/>
          </a:stretch>
        </p:blipFill>
        <p:spPr bwMode="auto">
          <a:xfrm>
            <a:off x="300038" y="3482975"/>
            <a:ext cx="583882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584200"/>
            <a:ext cx="7272338" cy="973138"/>
          </a:xfrm>
        </p:spPr>
        <p:txBody>
          <a:bodyPr/>
          <a:lstStyle/>
          <a:p>
            <a:pPr eaLnBrk="1" hangingPunct="1">
              <a:defRPr/>
            </a:pPr>
            <a:r>
              <a:rPr lang="uk-UA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Науково-дослідна діяльність студентів</a:t>
            </a:r>
            <a:endParaRPr lang="ru-RU" sz="3600" b="1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863" y="1687513"/>
            <a:ext cx="5721350" cy="4997450"/>
          </a:xfrm>
          <a:ln w="57150" cmpd="thinThick">
            <a:solidFill>
              <a:schemeClr val="bg2"/>
            </a:solidFill>
          </a:ln>
        </p:spPr>
        <p:txBody>
          <a:bodyPr/>
          <a:lstStyle/>
          <a:p>
            <a:pPr marL="355600" indent="-355600" eaLnBrk="1" hangingPunct="1">
              <a:lnSpc>
                <a:spcPct val="80000"/>
              </a:lnSpc>
              <a:defRPr/>
            </a:pP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участь у наукових і проблемних групах, факультативах при кафедрі</a:t>
            </a:r>
          </a:p>
          <a:p>
            <a:pPr marL="355600" indent="-355600" eaLnBrk="1" hangingPunct="1">
              <a:lnSpc>
                <a:spcPct val="80000"/>
              </a:lnSpc>
              <a:defRPr/>
            </a:pP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організація і проведення олімпіад з професійно-орієнтованих дисциплін</a:t>
            </a:r>
          </a:p>
          <a:p>
            <a:pPr marL="355600" indent="-355600" eaLnBrk="1" hangingPunct="1">
              <a:lnSpc>
                <a:spcPct val="80000"/>
              </a:lnSpc>
              <a:defRPr/>
            </a:pP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написання курсових робіт (проектів)</a:t>
            </a:r>
            <a:endParaRPr lang="en-US" sz="28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55600" indent="-355600" eaLnBrk="1" hangingPunct="1">
              <a:lnSpc>
                <a:spcPct val="80000"/>
              </a:lnSpc>
              <a:defRPr/>
            </a:pP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написання наукових конкурсних робіт</a:t>
            </a:r>
          </a:p>
          <a:p>
            <a:pPr marL="355600" indent="-355600" eaLnBrk="1" hangingPunct="1">
              <a:lnSpc>
                <a:spcPct val="80000"/>
              </a:lnSpc>
              <a:defRPr/>
            </a:pPr>
            <a:r>
              <a:rPr lang="uk-UA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написання </a:t>
            </a: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випускних, дипломних і магістерських робіт.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7"/>
          <a:stretch>
            <a:fillRect/>
          </a:stretch>
        </p:blipFill>
        <p:spPr bwMode="auto">
          <a:xfrm>
            <a:off x="7596188" y="55563"/>
            <a:ext cx="1547812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9950" y="5629275"/>
            <a:ext cx="32607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uk-UA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Участь у Днях студентської науки </a:t>
            </a:r>
            <a:r>
              <a:rPr lang="uk-UA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2019 </a:t>
            </a:r>
            <a:r>
              <a:rPr lang="uk-UA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р. </a:t>
            </a:r>
            <a:r>
              <a:rPr lang="uk-UA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Максимов</a:t>
            </a:r>
            <a:r>
              <a:rPr lang="uk-UA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Антон, </a:t>
            </a:r>
          </a:p>
          <a:p>
            <a:pPr algn="l">
              <a:defRPr/>
            </a:pPr>
            <a:r>
              <a:rPr lang="uk-UA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Диплом </a:t>
            </a:r>
            <a:r>
              <a:rPr lang="uk-UA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 ступня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4" b="3805"/>
          <a:stretch/>
        </p:blipFill>
        <p:spPr>
          <a:xfrm>
            <a:off x="5949950" y="1741532"/>
            <a:ext cx="3063388" cy="3887743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69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69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online-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81038"/>
            <a:ext cx="1908175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Участь студентів у Всеукраїнських олімпіадах з </a:t>
            </a:r>
            <a:r>
              <a:rPr lang="uk-UA" sz="3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</a:t>
            </a:r>
            <a:r>
              <a:rPr lang="en-US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uk-UA" sz="3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ютерних</a:t>
            </a:r>
            <a:r>
              <a:rPr lang="uk-UA" sz="3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наук та програмування</a:t>
            </a:r>
            <a:endParaRPr lang="uk-UA" sz="3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823545" y="2152650"/>
            <a:ext cx="5627687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95" y="1916113"/>
            <a:ext cx="3416300" cy="482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2380"/>
          <a:stretch/>
        </p:blipFill>
        <p:spPr>
          <a:xfrm>
            <a:off x="5675586" y="1913103"/>
            <a:ext cx="3307584" cy="4824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875" y="1357313"/>
            <a:ext cx="4090988" cy="255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4460875" y="2635250"/>
            <a:ext cx="4090988" cy="324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275" y="350838"/>
            <a:ext cx="8229600" cy="957262"/>
          </a:xfrm>
        </p:spPr>
        <p:txBody>
          <a:bodyPr/>
          <a:lstStyle/>
          <a:p>
            <a:pPr algn="ctr">
              <a:defRPr/>
            </a:pP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Спільні </a:t>
            </a:r>
            <a:r>
              <a:rPr lang="uk-UA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проєкти</a:t>
            </a: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студентів, аспірантів і викладачів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913" y="1357313"/>
            <a:ext cx="3556000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425" y="2605088"/>
            <a:ext cx="3482975" cy="261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913188"/>
            <a:ext cx="35560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60875" y="4438650"/>
            <a:ext cx="4090988" cy="230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404813"/>
            <a:ext cx="8640762" cy="69215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Web-</a:t>
            </a:r>
            <a:r>
              <a:rPr lang="uk-UA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ресурс для оцінювання ризику </a:t>
            </a:r>
            <a:r>
              <a:rPr lang="uk-UA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банкрутсва</a:t>
            </a:r>
            <a:r>
              <a:rPr lang="uk-UA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підприємства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103313"/>
            <a:ext cx="7645400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6227763" y="3502025"/>
            <a:ext cx="2727325" cy="2308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uk-UA" sz="1600" b="1" i="1"/>
              <a:t>Розробник модуля «Задача прогнозування банкрутства підприємства»</a:t>
            </a:r>
            <a:r>
              <a:rPr lang="uk-UA" altLang="uk-UA" sz="1600"/>
              <a:t> - </a:t>
            </a:r>
            <a:r>
              <a:rPr lang="uk-UA" altLang="uk-UA" sz="1600" b="1"/>
              <a:t>Ткаченко Борис</a:t>
            </a:r>
            <a:r>
              <a:rPr lang="uk-UA" altLang="uk-UA" sz="1600"/>
              <a:t>, аналітик комп'ютерних систем, за спеціальністю «Інформаційні управляючі системи і технології».</a:t>
            </a:r>
            <a:endParaRPr lang="ru-RU" altLang="uk-UA" sz="160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63" y="538163"/>
            <a:ext cx="8229600" cy="1371600"/>
          </a:xfrm>
        </p:spPr>
        <p:txBody>
          <a:bodyPr/>
          <a:lstStyle/>
          <a:p>
            <a:pPr algn="ctr">
              <a:defRPr/>
            </a:pPr>
            <a:r>
              <a:rPr lang="ru-RU" sz="29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9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тудентський</a:t>
            </a: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проект “</a:t>
            </a:r>
            <a:r>
              <a:rPr lang="en-US" sz="29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ru-RU" sz="29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</a:t>
            </a: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-ресурс для </a:t>
            </a:r>
            <a:r>
              <a:rPr lang="ru-RU" sz="29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виконання</a:t>
            </a: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9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математичних</a:t>
            </a: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9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операцій</a:t>
            </a: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над </a:t>
            </a:r>
            <a:r>
              <a:rPr lang="ru-RU" sz="29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нечіткими</a:t>
            </a: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числами та </a:t>
            </a:r>
            <a:r>
              <a:rPr lang="ru-RU" sz="29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інтервалами</a:t>
            </a: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29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7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853" t="15674" r="32780" b="42436"/>
          <a:stretch/>
        </p:blipFill>
        <p:spPr>
          <a:xfrm>
            <a:off x="0" y="1965325"/>
            <a:ext cx="5427663" cy="31527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8" name="Рисунок 4"/>
          <p:cNvPicPr>
            <a:picLocks noChangeAspect="1"/>
          </p:cNvPicPr>
          <p:nvPr/>
        </p:nvPicPr>
        <p:blipFill rotWithShape="1">
          <a:blip r:embed="rId3"/>
          <a:srcRect l="30599" t="30685" r="36249" b="31245"/>
          <a:stretch/>
        </p:blipFill>
        <p:spPr bwMode="auto">
          <a:xfrm>
            <a:off x="3325813" y="2508250"/>
            <a:ext cx="5681662" cy="3668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1613" y="5335588"/>
            <a:ext cx="2933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chemeClr val="bg2"/>
                </a:solidFill>
              </a:rPr>
              <a:t>Керівник проекту:</a:t>
            </a:r>
          </a:p>
          <a:p>
            <a:pPr eaLnBrk="1" hangingPunct="1"/>
            <a:r>
              <a:rPr lang="uk-UA" sz="2400" b="1">
                <a:solidFill>
                  <a:schemeClr val="bg2"/>
                </a:solidFill>
              </a:rPr>
              <a:t>Триус Ю.В.</a:t>
            </a:r>
            <a:endParaRPr lang="ru-RU" sz="2400" b="1">
              <a:solidFill>
                <a:schemeClr val="bg2"/>
              </a:solidFill>
            </a:endParaRPr>
          </a:p>
        </p:txBody>
      </p:sp>
      <p:sp>
        <p:nvSpPr>
          <p:cNvPr id="41990" name="Прямоугольник 3"/>
          <p:cNvSpPr>
            <a:spLocks noChangeArrowheads="1"/>
          </p:cNvSpPr>
          <p:nvPr/>
        </p:nvSpPr>
        <p:spPr bwMode="auto">
          <a:xfrm>
            <a:off x="1735138" y="6318250"/>
            <a:ext cx="6062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2400" b="1">
                <a:solidFill>
                  <a:schemeClr val="bg2"/>
                </a:solidFill>
              </a:rPr>
              <a:t>Автори проекту: Анісімов О., Салій В. </a:t>
            </a:r>
            <a:endParaRPr lang="ru-RU" sz="240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88" y="382588"/>
            <a:ext cx="8566150" cy="1371600"/>
          </a:xfrm>
        </p:spPr>
        <p:txBody>
          <a:bodyPr/>
          <a:lstStyle/>
          <a:p>
            <a:pPr algn="ctr">
              <a:defRPr/>
            </a:pP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Студентський проект «</a:t>
            </a:r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</a:t>
            </a: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uk-UA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</a:t>
            </a: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розв’язування</a:t>
            </a: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задач </a:t>
            </a:r>
            <a:r>
              <a:rPr lang="ru-RU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оптимізації</a:t>
            </a: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алгоритмів</a:t>
            </a: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колективного</a:t>
            </a:r>
            <a:r>
              <a:rPr lang="ru-RU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інтелекту</a:t>
            </a:r>
            <a:r>
              <a:rPr lang="ru-RU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776413"/>
            <a:ext cx="5951538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6_1"/>
          <p:cNvPicPr>
            <a:picLocks noChangeAspect="1" noChangeArrowheads="1"/>
          </p:cNvPicPr>
          <p:nvPr/>
        </p:nvPicPr>
        <p:blipFill>
          <a:blip r:embed="rId3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" b="2438"/>
          <a:stretch>
            <a:fillRect/>
          </a:stretch>
        </p:blipFill>
        <p:spPr bwMode="auto">
          <a:xfrm>
            <a:off x="6196013" y="1787525"/>
            <a:ext cx="281622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 descr="10_1"/>
          <p:cNvPicPr>
            <a:picLocks noChangeAspect="1" noChangeArrowheads="1"/>
          </p:cNvPicPr>
          <p:nvPr/>
        </p:nvPicPr>
        <p:blipFill>
          <a:blip r:embed="rId4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34"/>
          <a:stretch>
            <a:fillRect/>
          </a:stretch>
        </p:blipFill>
        <p:spPr bwMode="auto">
          <a:xfrm>
            <a:off x="6196013" y="2255838"/>
            <a:ext cx="2874962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 descr="11_1"/>
          <p:cNvPicPr>
            <a:picLocks noChangeAspect="1" noChangeArrowheads="1"/>
          </p:cNvPicPr>
          <p:nvPr/>
        </p:nvPicPr>
        <p:blipFill>
          <a:blip r:embed="rId5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5933" r="578"/>
          <a:stretch>
            <a:fillRect/>
          </a:stretch>
        </p:blipFill>
        <p:spPr bwMode="auto">
          <a:xfrm>
            <a:off x="244475" y="4064000"/>
            <a:ext cx="2874963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 descr="11_2"/>
          <p:cNvPicPr>
            <a:picLocks noChangeAspect="1" noChangeArrowheads="1"/>
          </p:cNvPicPr>
          <p:nvPr/>
        </p:nvPicPr>
        <p:blipFill>
          <a:blip r:embed="rId6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r="574"/>
          <a:stretch>
            <a:fillRect/>
          </a:stretch>
        </p:blipFill>
        <p:spPr bwMode="auto">
          <a:xfrm>
            <a:off x="3219450" y="4583113"/>
            <a:ext cx="288925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83175" y="6446838"/>
            <a:ext cx="392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sz="2000" b="1">
                <a:solidFill>
                  <a:schemeClr val="bg2"/>
                </a:solidFill>
              </a:rPr>
              <a:t>Керівник проекту: Триус Ю.В.</a:t>
            </a:r>
            <a:endParaRPr lang="ru-RU" sz="2000" b="1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4475" y="6461125"/>
            <a:ext cx="3236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sz="2000" b="1">
                <a:solidFill>
                  <a:schemeClr val="bg2"/>
                </a:solidFill>
              </a:rPr>
              <a:t>Автор проекту: Гейко А.</a:t>
            </a:r>
            <a:endParaRPr lang="ru-RU" sz="2000" b="1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88" y="325438"/>
            <a:ext cx="8666162" cy="1352550"/>
          </a:xfrm>
        </p:spPr>
        <p:txBody>
          <a:bodyPr/>
          <a:lstStyle/>
          <a:p>
            <a:pPr algn="ctr"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Студентський проект «Використання хмарного сервісу </a:t>
            </a:r>
            <a:r>
              <a:rPr lang="uk-UA" sz="2800" b="1" dirty="0" err="1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YouTube</a:t>
            </a: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для навчання дітей за допомогою мультимедійних ресурсів»</a:t>
            </a:r>
            <a:endParaRPr lang="ru-RU" sz="2800" dirty="0">
              <a:latin typeface="+mn-lt"/>
            </a:endParaRPr>
          </a:p>
        </p:txBody>
      </p:sp>
      <p:pic>
        <p:nvPicPr>
          <p:cNvPr id="39939" name="Місце для вмісту 3"/>
          <p:cNvPicPr>
            <a:picLocks noGrp="1"/>
          </p:cNvPicPr>
          <p:nvPr>
            <p:ph idx="1"/>
          </p:nvPr>
        </p:nvPicPr>
        <p:blipFill>
          <a:blip r:embed="rId2"/>
          <a:srcRect t="5779" b="2654"/>
          <a:stretch>
            <a:fillRect/>
          </a:stretch>
        </p:blipFill>
        <p:spPr>
          <a:xfrm>
            <a:off x="198438" y="1612900"/>
            <a:ext cx="8499475" cy="42433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36600" y="6235700"/>
            <a:ext cx="7424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chemeClr val="bg2"/>
                </a:solidFill>
              </a:rPr>
              <a:t>Автори проекту: Точинська Я., Коноваленко О.</a:t>
            </a:r>
            <a:endParaRPr lang="ru-RU" sz="2400" b="1">
              <a:solidFill>
                <a:schemeClr val="bg2"/>
              </a:solidFill>
            </a:endParaRPr>
          </a:p>
        </p:txBody>
      </p:sp>
      <p:sp>
        <p:nvSpPr>
          <p:cNvPr id="45061" name="Прямоугольник 3"/>
          <p:cNvSpPr>
            <a:spLocks noChangeArrowheads="1"/>
          </p:cNvSpPr>
          <p:nvPr/>
        </p:nvSpPr>
        <p:spPr bwMode="auto">
          <a:xfrm>
            <a:off x="1606550" y="4048125"/>
            <a:ext cx="6926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https://www.youtube.com/channel/UCfJ131cMFUDW6C0q1Lx7j_g</a:t>
            </a:r>
            <a:endParaRPr lang="ru-RU">
              <a:solidFill>
                <a:schemeClr val="bg2"/>
              </a:solidFill>
            </a:endParaRPr>
          </a:p>
        </p:txBody>
      </p:sp>
      <p:sp>
        <p:nvSpPr>
          <p:cNvPr id="45062" name="TextBox 3"/>
          <p:cNvSpPr txBox="1">
            <a:spLocks noChangeArrowheads="1"/>
          </p:cNvSpPr>
          <p:nvPr/>
        </p:nvSpPr>
        <p:spPr bwMode="auto">
          <a:xfrm>
            <a:off x="736600" y="5916613"/>
            <a:ext cx="7796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>
                <a:hlinkClick r:id="rId3"/>
              </a:rPr>
              <a:t>https://www.youtube.com/watch?v=TY6Ew386f9M&amp;t=3s</a:t>
            </a:r>
            <a:r>
              <a:rPr lang="en-US" b="1"/>
              <a:t> </a:t>
            </a:r>
            <a:endParaRPr lang="ru-RU" b="1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455613" y="522288"/>
            <a:ext cx="8450262" cy="568325"/>
          </a:xfrm>
        </p:spPr>
        <p:txBody>
          <a:bodyPr/>
          <a:lstStyle/>
          <a:p>
            <a:pPr algn="ctr" eaLnBrk="1" hangingPunct="1"/>
            <a:r>
              <a:rPr lang="en-US" altLang="uk-UA" sz="3200" b="1" smtClean="0">
                <a:solidFill>
                  <a:srgbClr val="000099"/>
                </a:solidFill>
              </a:rPr>
              <a:t>http://fitis.chdtu.edu.ua</a:t>
            </a:r>
            <a:endParaRPr lang="ru-RU" altLang="uk-UA" sz="3200" b="1" smtClean="0">
              <a:solidFill>
                <a:srgbClr val="000099"/>
              </a:solidFill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 rotWithShape="1">
          <a:blip r:embed="rId2"/>
          <a:srcRect r="888"/>
          <a:stretch/>
        </p:blipFill>
        <p:spPr bwMode="auto">
          <a:xfrm>
            <a:off x="0" y="1160463"/>
            <a:ext cx="9144000" cy="5186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1"/>
          <p:cNvSpPr txBox="1">
            <a:spLocks noChangeArrowheads="1"/>
          </p:cNvSpPr>
          <p:nvPr/>
        </p:nvSpPr>
        <p:spPr bwMode="auto">
          <a:xfrm>
            <a:off x="2528888" y="6394450"/>
            <a:ext cx="4448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b="1">
                <a:solidFill>
                  <a:schemeClr val="bg2"/>
                </a:solidFill>
              </a:rPr>
              <a:t>Автори проекту: Капітан О., Гаман М.</a:t>
            </a:r>
            <a:endParaRPr lang="ru-RU" b="1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5869" t="3429" r="16196" b="4975"/>
          <a:stretch/>
        </p:blipFill>
        <p:spPr>
          <a:xfrm>
            <a:off x="454756" y="387626"/>
            <a:ext cx="8281740" cy="628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014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3088" y="368300"/>
            <a:ext cx="5908675" cy="1141413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Електронні навчальні курси кафедри</a:t>
            </a:r>
            <a:r>
              <a:rPr lang="en-US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КН та СА</a:t>
            </a:r>
          </a:p>
        </p:txBody>
      </p:sp>
      <p:pic>
        <p:nvPicPr>
          <p:cNvPr id="47107" name="Picture 2" descr="http://static6.depositphotos.com/1002575/643/i/450/dep_6434647-E-lear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/>
          <a:stretch>
            <a:fillRect/>
          </a:stretch>
        </p:blipFill>
        <p:spPr bwMode="auto">
          <a:xfrm>
            <a:off x="7123113" y="-11113"/>
            <a:ext cx="202088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1870075"/>
            <a:ext cx="8870950" cy="498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Електронно-бібліотечна система ЧДТУ</a:t>
            </a:r>
            <a:endParaRPr lang="ru-RU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2"/>
          <a:srcRect l="4516" t="8196" r="6181" b="11100"/>
          <a:stretch/>
        </p:blipFill>
        <p:spPr bwMode="auto">
          <a:xfrm>
            <a:off x="273050" y="1817688"/>
            <a:ext cx="8597900" cy="436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1401763" y="6300788"/>
            <a:ext cx="6637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sz="2400" b="1">
                <a:solidFill>
                  <a:schemeClr val="bg2"/>
                </a:solidFill>
              </a:rPr>
              <a:t>Керівник проекту: доцент, к.т.н. Саух В.М.</a:t>
            </a:r>
            <a:endParaRPr lang="ru-RU" sz="2400" b="1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27038" y="473075"/>
            <a:ext cx="8512175" cy="1557338"/>
          </a:xfrm>
        </p:spPr>
        <p:txBody>
          <a:bodyPr/>
          <a:lstStyle/>
          <a:p>
            <a:pPr algn="ctr" eaLnBrk="1" hangingPunct="1">
              <a:defRPr/>
            </a:pP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Співпраця </a:t>
            </a:r>
            <a:r>
              <a:rPr lang="uk-UA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кафедри 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КН та СА</a:t>
            </a:r>
            <a:r>
              <a:rPr lang="uk-UA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uk-UA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 </a:t>
            </a:r>
            <a:r>
              <a:rPr lang="en-US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</a:t>
            </a:r>
            <a:r>
              <a:rPr lang="en-US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компаніями з елементами </a:t>
            </a:r>
            <a:b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дуальної освіти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 rotWithShape="1">
          <a:blip r:embed="rId2">
            <a:lum bright="-10000"/>
          </a:blip>
          <a:srcRect l="1" r="48018" b="63417"/>
          <a:stretch/>
        </p:blipFill>
        <p:spPr bwMode="auto">
          <a:xfrm>
            <a:off x="441434" y="2149475"/>
            <a:ext cx="4589354" cy="1186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3" descr="C:\Users\alexanderka.INTERLINK\Desktop\TMP\интерлинк_лого_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2118" y="2022549"/>
            <a:ext cx="3281582" cy="144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Рисунок 8"/>
          <p:cNvPicPr>
            <a:picLocks noChangeAspect="1" noChangeArrowheads="1"/>
          </p:cNvPicPr>
          <p:nvPr/>
        </p:nvPicPr>
        <p:blipFill>
          <a:blip r:embed="rId4"/>
          <a:srcRect l="37419" t="14992" r="38374" b="59174"/>
          <a:stretch>
            <a:fillRect/>
          </a:stretch>
        </p:blipFill>
        <p:spPr bwMode="auto">
          <a:xfrm>
            <a:off x="882869" y="3524588"/>
            <a:ext cx="3031906" cy="180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 descr="eKreati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3463355"/>
            <a:ext cx="4058388" cy="1803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5486400"/>
            <a:ext cx="4202881" cy="131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" y="457200"/>
            <a:ext cx="8847138" cy="1371600"/>
          </a:xfrm>
        </p:spPr>
        <p:txBody>
          <a:bodyPr/>
          <a:lstStyle/>
          <a:p>
            <a:pPr algn="ctr">
              <a:defRPr/>
            </a:pP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Співпраця кафедри КН та СА</a:t>
            </a:r>
            <a:b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 </a:t>
            </a:r>
            <a:r>
              <a:rPr lang="en-US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</a:t>
            </a:r>
            <a:r>
              <a:rPr lang="en-US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компаніями з елементами </a:t>
            </a:r>
            <a:b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дуальної освіти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954213"/>
            <a:ext cx="4452937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3"/>
          <p:cNvSpPr txBox="1">
            <a:spLocks noChangeArrowheads="1"/>
          </p:cNvSpPr>
          <p:nvPr/>
        </p:nvSpPr>
        <p:spPr bwMode="auto">
          <a:xfrm>
            <a:off x="5435600" y="1954213"/>
            <a:ext cx="35067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sz="2400" b="1" dirty="0">
                <a:solidFill>
                  <a:schemeClr val="bg2"/>
                </a:solidFill>
              </a:rPr>
              <a:t>Проходження виробничих практик на базі ІТ-компаній «</a:t>
            </a:r>
            <a:r>
              <a:rPr lang="en-US" sz="2400" b="1" dirty="0">
                <a:solidFill>
                  <a:schemeClr val="bg2"/>
                </a:solidFill>
              </a:rPr>
              <a:t>Interlink</a:t>
            </a:r>
            <a:r>
              <a:rPr lang="uk-UA" sz="2400" b="1" dirty="0">
                <a:solidFill>
                  <a:schemeClr val="bg2"/>
                </a:solidFill>
              </a:rPr>
              <a:t>», «</a:t>
            </a:r>
            <a:r>
              <a:rPr lang="uk-UA" sz="2400" b="1" dirty="0" err="1">
                <a:solidFill>
                  <a:schemeClr val="bg2"/>
                </a:solidFill>
              </a:rPr>
              <a:t>Master</a:t>
            </a:r>
            <a:r>
              <a:rPr lang="uk-UA" sz="2400" b="1" dirty="0">
                <a:solidFill>
                  <a:schemeClr val="bg2"/>
                </a:solidFill>
              </a:rPr>
              <a:t> </a:t>
            </a:r>
            <a:r>
              <a:rPr lang="uk-UA" sz="2400" b="1" dirty="0" err="1">
                <a:solidFill>
                  <a:schemeClr val="bg2"/>
                </a:solidFill>
              </a:rPr>
              <a:t>of</a:t>
            </a:r>
            <a:r>
              <a:rPr lang="uk-UA" sz="2400" b="1" dirty="0">
                <a:solidFill>
                  <a:schemeClr val="bg2"/>
                </a:solidFill>
              </a:rPr>
              <a:t> </a:t>
            </a:r>
            <a:r>
              <a:rPr lang="uk-UA" sz="2400" b="1" dirty="0" err="1">
                <a:solidFill>
                  <a:schemeClr val="bg2"/>
                </a:solidFill>
              </a:rPr>
              <a:t>Code</a:t>
            </a:r>
            <a:r>
              <a:rPr lang="uk-UA" sz="2400" b="1" dirty="0">
                <a:solidFill>
                  <a:schemeClr val="bg2"/>
                </a:solidFill>
              </a:rPr>
              <a:t> </a:t>
            </a:r>
            <a:r>
              <a:rPr lang="uk-UA" sz="2400" b="1" dirty="0" err="1">
                <a:solidFill>
                  <a:schemeClr val="bg2"/>
                </a:solidFill>
              </a:rPr>
              <a:t>Global</a:t>
            </a:r>
            <a:r>
              <a:rPr lang="uk-UA" sz="2400" b="1" dirty="0">
                <a:solidFill>
                  <a:schemeClr val="bg2"/>
                </a:solidFill>
              </a:rPr>
              <a:t>», «Тріумф груп»</a:t>
            </a:r>
            <a:endParaRPr lang="ru-RU" sz="2400" b="1" dirty="0">
              <a:solidFill>
                <a:schemeClr val="bg2"/>
              </a:solidFill>
            </a:endParaRP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3468688"/>
            <a:ext cx="4930775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22981" r="10342"/>
          <a:stretch>
            <a:fillRect/>
          </a:stretch>
        </p:blipFill>
        <p:spPr bwMode="auto">
          <a:xfrm>
            <a:off x="4006850" y="4210050"/>
            <a:ext cx="461486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00" y="642253"/>
            <a:ext cx="87820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Розробка сайтів для </a:t>
            </a:r>
            <a:r>
              <a:rPr lang="uk-UA" sz="36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ІТ-партнерів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653" name="AutoShape 2" descr="data:image/png;base64,iVBORw0KGgoAAAANSUhEUgAAAJEAAAA/CAYAAADgziq9AAAAGXRFWHRTb2Z0d2FyZQBBZG9iZSBJbWFnZVJlYWR5ccllPAAAAyFpVFh0WE1MOmNvbS5hZG9iZS54bXAAAAAAADw/eHBhY2tldCBiZWdpbj0i77u/IiBpZD0iVzVNME1wQ2VoaUh6cmVTek5UY3prYzlkIj8+IDx4OnhtcG1ldGEgeG1sbnM6eD0iYWRvYmU6bnM6bWV0YS8iIHg6eG1wdGs9IkFkb2JlIFhNUCBDb3JlIDUuNS1jMDIxIDc5LjE1NDkxMSwgMjAxMy8xMC8yOS0xMTo0NzoxNiAgICAgICAgIj4gPHJkZjpSREYgeG1sbnM6cmRmPSJodHRwOi8vd3d3LnczLm9yZy8xOTk5LzAyLzIyLXJkZi1zeW50YXgtbnMjIj4gPHJkZjpEZXNjcmlwdGlvbiByZGY6YWJvdXQ9IiIgeG1sbnM6eG1wPSJodHRwOi8vbnMuYWRvYmUuY29tL3hhcC8xLjAvIiB4bWxuczp4bXBNTT0iaHR0cDovL25zLmFkb2JlLmNvbS94YXAvMS4wL21tLyIgeG1sbnM6c3RSZWY9Imh0dHA6Ly9ucy5hZG9iZS5jb20veGFwLzEuMC9zVHlwZS9SZXNvdXJjZVJlZiMiIHhtcDpDcmVhdG9yVG9vbD0iQWRvYmUgUGhvdG9zaG9wIENDIChXaW5kb3dzKSIgeG1wTU06SW5zdGFuY2VJRD0ieG1wLmlpZDozOTQyOTE1NTlCM0MxMUU0QTZFMkYzMjYyMTk4QjMzNCIgeG1wTU06RG9jdW1lbnRJRD0ieG1wLmRpZDozOTQyOTE1NjlCM0MxMUU0QTZFMkYzMjYyMTk4QjMzNCI+IDx4bXBNTTpEZXJpdmVkRnJvbSBzdFJlZjppbnN0YW5jZUlEPSJ4bXAuaWlkOjM5NDI5MTUzOUIzQzExRTRBNkUyRjMyNjIxOThCMzM0IiBzdFJlZjpkb2N1bWVudElEPSJ4bXAuZGlkOjM5NDI5MTU0OUIzQzExRTRBNkUyRjMyNjIxOThCMzM0Ii8+IDwvcmRmOkRlc2NyaXB0aW9uPiA8L3JkZjpSREY+IDwveDp4bXBtZXRhPiA8P3hwYWNrZXQgZW5kPSJyIj8+RBabYQAAKmpJREFUeNrsfQd8VFX2//dNn0lvEEgg9F4EEaliQ7FSFLuou6golrWsYl/Ftujq2tfFvoodRSy4wgJSFASpCkF6gPQymSTT5/3PufdO8jJMSADX3+7+cz+fkynvzXv3vfu953xPuS+arutoba3taJqp9Ra0tqNtlugbfa32W5xvKMkAknYkvUi6kKSSWEl8JG6SPSRbSfaRbCZZ/e/oiJYAbNjfGcd8+jpNpSBgDrSi4TCb/tSZjUH0b2o5JFeRnETSj6RNC34zIuZzOckGkkUk7yiQtbb/D8zZ6SSLlTaZSXJyEwAiFQAPSZV6DcbZJ0P9/hGS3STLSMa2Dt1/oDn7ldolJH8lyYqzrYBkodIqa0hKlPliMxYiMZM4SJLV79n0DSQ5gaSb4TijSP6pNNTdJH9vHcb/DRAxz3mPpHfM92UkfyP5gGTTQbwkSsP4VTqJHnIWS+l1B8n3hl37kFxM8juS9gYN9TLJrSQXkGxsHc7/XnP2tNIuRgB9q0xaW5L7GECME80iCa1GVFpLoy+SSBJJ7CQJ8nN0m9jPLPFF7Wd1nBxl2pYZztVTnX826ndvbf8tmqitIrt9Dd8dUBrjW0nfaVStCiwEV72aSFJxJr6v6IVvS/qjJmRHIGLF3posZDsrkWz1wmYOYmjGNpzaZh06pJMiS6Fj6JIx6UEBk8WKb40kecNg6qaSjFZS2jq0//kgOpHkaxKb4bsHSB6qB49DgYdYz8frR2JRyUAsKemHLWWkOLxkiYJO6VrzzqYwvZDa0UmREKj+xu52Qgn6ZW3BcenbMS57LS7osQxaGwWmOgHKFfS3O8kMkscMWqlAacGlrcP72zQtGrE+jDjRWEVsjbxntIjtRDUPmaNQpRnPbDwHf82fgH2Fx9EXZLPs5IQ5CFVmP+0YacL60EF0Ulth2t9Hts1HqsjiR27OD7ih+3zc0O8LJGQSF6+g3UL1h+imtFOu4UAXKi7WGif6D4sTTSD5xPB5CckZwsMiTGjJ0my9tGIc7l1/NSoKBxNoaLRT9kjQ6FqDBtTNeSRtEbbSrzQnbffCFHJDC5fR+z2w+AJILCJtdkBoqX3F/TBj10l4bNPl+POQF3DtkG9oV9rkFufcTn87kHxOcpY6x/skjNSPmp5CrUD4rc3ZqBgA8eBMFl4VDYZGTnlNpR1nLHgQy38iWuQiBZW1WQJHeF9aCvwpl5KcSr8ZTtolG9ZamOwe2EwhBMIWRAJk/0JONmnk/usrYPcsgrWGwBApiwLK7c7FtM9n4+2d7+HTsQ8jI6sGerny7jScTX/fJblI9fFDFSJYFncmmVpR9FuaM/af9qIhYDiH5FJhvhiG6TRK+T0x7ou/oq6SLEv6L5LncItYRqGm3R9I40xKzvpZG9d2A/ol7UOeqxwdnOVob3fDroVQS+DZX5eBfd5M7K7LxGZPDhZV9ES1uxMfax6c5U+QjVshWDbzp7IeMCUX4Kuzb8JpfTbFmre3Rf9kKybJI/HXXw1rTXIL3tt4Ai7+lJzLpBJlXlvbkZizwwHRHuWRcfxmuACQTYYGX1p9Gq7/+inJLVL2Sk4DLROenHcQtpzWp+My3Nnjc0zOXQ5nSrUMLERUiDFE5w1b1W90qVEiFkG8C0nrfF46AH8tGIOf6ZXAtAKO8kuo13uFLavOFZrrhdNvwfXDiOfToXVffeDiCxK+yiIFokA9gJIk2Aa883dsKh5EJL641bb9BiCC8oTYNHxGA10aJdAPLb4YD3zzuASPs0IORiDxdrjznuidtxgvEn85MW8dbaNNXojEhnHORyIadAJQJGJDOMxiFa+RkBWJtKfNUodAbQY+KRqCmXtOw09lBCZ7xR9h8T4ptJKXyHd1B9w+ZiaeOOU16b0FRDeYoU0kWQWZ0G3wGqnv4+Y+ga+3EX0i709otqNvrKU50l6nPMTQ0VoJyCj+0R6H7IRIePtVv/z/lyCqd56EBmIA/YsAtPARIHU3Ofs1MqDjyZmLkGPincc/iceHvUHciPalTQjT/TDRDzWTUhW6VAtsg0h0PYJIWEOIgUTaJUTeXDhkg580ki1iQrqlFhFfMm76ZSJe2DGe2JzvM9grx4s+BcnVKuuJe069Bw+f/qZIiCggHcyjSZfetuB6PLXoXrq16+rJlGqTSGiDSMlwu0aZ8UO1K0luJjnG8B3Hqd6CzBu644RHZimAzIXMCUZbV5LnlObvpkzychJS8xhm6Fe08TG4CuJGkvUx2/je3Kl+F73AKnXO+0n2x+w/huRJFevT1SCxFKpA7upfB0RRF5687vsXX4aZi/8kNZCtVnIKd4eFDkfVKfNPuwWn9t0g52TAQROdw8929WOz4ZoYRGEx4hoHf0j0SIg0kRnBoIuA5EAoaCdxwBdwIZHOn2by4a19IzE1/1IEQ64fybwNF6aK9kd1Du4b8zAeOultqZH8jU9FBhZf5g/BWR++QiaMkGbxxiKNY1+nGT7fTvKXJu6GS+0/6hB3jANh55IsMHzHVQ2vqfdfGrxJbmtJBqv3y5Tm58Ypnf6HOM9Z6ljR9p4KcTQH/jcNn69QwdumGnFS3HF0Lr6BRN+z8Ao8uvAhIINMgbVWaiB3x2/stupT1k6egj4d9wGVZuGQwZokAWSyKxUWC6KQAJGuE9DIy9c0DywkmpAI7SlBbieTV0taqdqfhintvkc3exVO3XTdYK8vYwEcZSeLfiQfwMxFj8JPWuzPY1+VHFyFf7REsny1Jlz7zX1yfjHwI43MWOcYAHE7/xAg4rjUUMPnrWrg+Tinqu941nylYmsLDcCKtrDh/T8MAFphAFAUUMT4RL6wl/qOLgArlSYqMuz7qdJC0bZXZRay1PVFA8RvqPO/Hacvpaq/o1TohNsfVb/mxd4IUzywCJfdbhCbIqPUjbdXn4xHl95FYNpJt6hOXU6b2TD7Tl00YRr65DKA7MSTaWcLXbOZrtFCyDNnyM8WUgeWLPlqIhqRkAQtlYiKxvumkdbKJEmH2aLBSsCwWL2wWAL06oPV4ofJEsQ2fyZGpOzGV30IKGb/SQikzBadZiClb8OspfdTHy8St5xxLOJXBKLrFs7AvrLeBLa9sQBCzMyN1gwPa0ID/DEGQNMhc4fXKMCwKdpl2P5YE0CM0kM2h5cZUkfjY/abrgb0OcN3uxUouB8/qu8ujvntw8qp4MT1OZDJ67WG7U/JO3NQ4324IqMjZF4y2ibHu4iDQMSUxUtcpNiditpaO6prnAj6TKiqdOGa+dfj8gV03kQyzTaPjAGFXBfBlzz1w9NnYGT3LaSR7AIIMKcoIfJEoGgMJCmaMxH7aztjY+EAaK5ECThzsgSTKQqkOgEgszlIn/0CUHarH1sDaRiTugOvdPuI5pBjKsK2aaI/BDqk7cA9y+7GtPnTsb84A4FqM15afi7e3ET3JW2X8gQPaheo13ySVw3fnxJn36sM7x8leTFm+w41cNE2RElso5mITpDlM0YwlzcBOtMhFUBDWCNq0u6L2V6unI0oeFk7ndzMeV6J0dYtCDaSAraEdQz98gXsrWmDJIcbJlMIdb5UBN0dZQSZNRDPZC2SBk/7Z28YMhvnD1hKtI2Mj4lAYyK1ZU6SgOD3JjJVJs6VORQvUsQ6qxxPLh6JL3/JwrZbSKtUEX8KWaQq1CVfMpurSFgbWcmDM9NpAzCbrLCZ/djmS8fv2q7B6pqOeHnvyc+Qq76AOrBbkHxTGC+vuRYv/3Qek3DySQjQiYUyvXEwiFjjDDKAiGfwVMPAGAc5TQ18tH3exIBzNH+TQZMx8V4Tsw9rknExZHj5YXhvxuYQoZfG5jFeK1DniJrLfsLjbtC+saZtjOH9lhZpIrbYtvQghqaQWSocBE9dJtzuDkRiya6l0sQx+5QpoHPWZT3QPj0/64lhz4vSMp3NswBPotIonPdKVaI0kVmaNI3NmbkdVhVmobCG7GWETJs1uQGApkQa62QBPAuZMDOBhrWRiTWSeA0hQkAp9CfhwY4LkZu0j1y5lNtlrMks83PJBZKvhVySAzGY4muhyTFcZ49hwFmDHNd4mjVKPNccYqCrDe8T4mzPjsn37ToKj9saoxQqD7GvUdMlx9neX3lqPyheCEOQuXkQCWeNuO4Dx5OGztgm8emoVPxHa5gAmp4Hb8r0m/rOhSOFkOen+2pyKY2ToCRRgSJVcaM0xZNIHGkcDsAvlTboVtI6QdKs1sR6AMEsj6UTI9ZMGoHGL4BjIuBoJGbSjlYCU0nIibaWGtyVu4yTttdTx/IaTVQGDnMlDoTqTZZPGUnsvwxpHWPO0AgM4wB1auKYDJqehs+FcfZh7+i6GO8w/QhB5Ilx2wceYt++MaY3VrMxsG+LMcGPGO5NM5pIdadf5z2YMZg0YlUnVdAT07zp17Vrs8VyQ++PRRBRF+BxilwqERyyWk4i5fxdcj3PqedDVtJCKRlYuDsHGdYwhncIIL8yQ4JIgM8ljyPMHx2LTKDQPgQcBo8AkibBxEDaQWbt4swN6J36i4ZA0vTDvPkjDTdrKRoqJOcYVLxRU3FM/DvD5xlNHJf7kane1ykPKbYx0X3HYMI4KPj6UWijxYb3d6h4E+J4nD0Mn9fH2adWmeJflKkbJuNnusSCn8bT0/7QINLVfHtsxEvo2YG8yCriU6ZQ4z18qZMu7LwYCal0fwImgxtnE2FhnQHAYBAaRWkYYd6UWSPPbOnuJAzIDaJ7WzP21NB2m+JOIiTgUK828cqltAyiEGmTVGc5Ml1lCNN7kymCmrANaUT0z07bzqbr/EbmnfvNMSRfWsw1CPXPN3mK4buoCeulBn6jIVo/VcUnuD1j+M0I5WoPUe42V1/+WYnR7S5vQltFYzRRHnLuIYDZXHsxhgRvUMHNdJWy+qNKShtDBz/EOQ678gMU2Iin6atEHJDrwMp6IjWhBEO7ftOMJmJe65VUbc4ZBEAz3U/iRvVJyojlZNg93SfmrJSXLupYrar+1QaNONXLm7vgos+GkIut0WZXA4gIQIIP0TV9u9uCcT1McBJgtlcwb3HIeJJJBia1JK+w8rouQcTaJ4PA83XJQLy7bzTauypELMlMUkdAOSF5D3uNnaFbpHni/hKhbkt8qEsyafqqPCOQOiitco1h7tysXreoxK1R7c9WYIHSKn80bBuuBoPN3L6YoNwmBZKmCHHUS7siJiQwscUBPPZKuQIiYv6JNMXlho09lXYqV7GkWTHm9fxm0vPy+DWkIEv7wkqT98GT70Xh5IuxasIdzYAouoVuyeBOO/HMKY+T+iIOGLbJgwaSRnVO34bhGfkyEyNSGWYhGr936Fi6vR2WbCXwkycFs01pFZp4FgKSizoVSkNZXQRn9U4kHFqwuYz2sUtuqDFy6HCbivJEgFEzy3tvYlA4ffjL1gvw3LaJSLBXye+oTyUEoiEJB9DFVULHdowV/eTErjuX+N3fseOKyejA1QUHjpNVlRpvPMjbscSkFGK8V1J9fGPraEZ6054kkF6qplsTgxB5FRHrsXDnhaT655mgWw46njeNteU7tL9x5cpc2j5S/IaL8/jea5HG48VJaJokpuoOSHFWQqul+12T/Tb9jrw+veQQ/ZpPiqAfqnNLmJcKrqgZA2e6VUzAWuKpFT2QnbkVM8b8CVWXTsL9J74PR0JA5kGbdPFj444VwE3Hz8X64h54fTVxwLabOFd13ICUvYTMGkRCZFKsWgPp5sv02bHyQDqqmaX76RQW1kZm0igWlQFNwze/FCMUDiG7XSrauaqx0U0/FPeIjuHwo7TCiQGvTcf8CU/h7B4/01zSYGUtQsdeTTyti7MMISLVqeQtOuwh7A2kI9dejr6uYuys7thDxLHKe+GiY17HdUM+E5DYeNGVuH75NXh3K1Gc8vYFsLvPl2q0JUlOPYG8vgIEE5GX+z10uud79w2fA0vdh7DVnANz6FjSCG0IFB66jl0Eink02faCBnfyMW+ggoCwaMtEHvhF5KRcQfua6Hj57DlmZ69DbV0WPBXdb6c+LaRt7AV0JwDaSasiq81muOmaA57sL8jLdNOgE3q0YgGulALcNfoxPDxwDubsGo2bf5iOssLB35Aj0Rb26jPolfiM1o765aPf7UHQ8QUBbyscVRjbey5CESsWb53Ag72YruMKodV0804EUuAkJTFz1CO47ZjPZEiyTsayo7WFWktAJMwa3V6NaNZrZzyO3e5sLN42nktcczonFAnARITSUmqPxRZERWkS6sJ2tE2pRU2NGYlp5I7TgTSNDhb2Ca94zZ5StE+REyvJHqb9uSREpTkSPFj9EzkIO3ph2f6eOLv/PNZDxGIiWFfaHV7SOlYydQFSJvm+DGwgzjYxPR8WAlkfVynma/ogVr/Du36Fd89+UIYfCFOpybWYM/5pPH7M25i2+oa6tRXdP05nsLWghXQzvKQNpnRehEePexPhsAmzNp6HT/eNCO6pbTO3OuSaayHNECRwuSx+ZJNHO7rNT7iW+jCo2w4B0w+7LMCDmy/ZWx1MeMthDqCGJsEVXRbisaFvYGdlNq75/kbPT1V5H6aS+Q1ELILz3dRrHm7t/ym+KRiE29ZO3VHpT9rhIo+zmu7BubmrMGvwq0jJrhPXeMngZbiw6wrMyT8Rr+06DT+7O3zlCTm/spBW4WNZCXsZtmoMz9qCP/T4FEO6bBdD9lm3+bh305S9Ff6kt7jvHjr2xXlLMGvoa0Rhw9IfLVPg0VoSbIwHpDpJd76edCuGfmDH+u1np/ZKKmzgQ8l+ojAFMqHZrgzvLxhEHCSCLm1KUem1ojQYwGnv6Fh7azWSnZoIRv1cVInj2puEK5iT6EdZDb2vY8SGRD7141+6YcjxC7G1lGZgrR22LL8A7VfrBqNfwn60dZWjjLyEJRW9cV/+RRg74l7Bd1LZpa/NyOra4duEbybdXCv6XyuvlF81upaO2aX48pwHpA/S0kVT0WR/kixpMROhv+uED3GX90ME68xkdu1kWnUxWAwQpzMoaXNYMSW6TZMHLcfkXssVBVCSKJlZl+wiLBx/T0OfdGVQXXL72J7rsLHTdPnb6PYkqUP1soaIldkeweXH/QuXD/gXQnRPa4IO0a+IrgkQJZCWF+fUVbCC+nDuwFU4t8eqg/vFcdnSxpGd5iLW56v8iu8g9a6W+1jTIv5/TpjhajO7d7Y34BS/rva48PiS81EdyoLTakJmUgTPrxyJ20fsRH6djl0eOwKBELYvd2BqRgD9OlbC7fPg681BfDwlJECUlxxAcW0C3JVhpCR5ECpLxI+F2fjH+Gfx0JJLMPqt5zCu22LSiia8vmUSbu3yJZZ5OmAXmYAiLqf1p+Grir7okTYfwRBxB0dZ8oJz7no+ISlQRjfYVQ8UrcHz1KKMp6VP1lE3UdR0R3/jl3TQagsj1VHXsF9EgkevjIkBVx58Xr6v4r0vZpta0Km7DeeK2S5+G7PeQSScK2S/LLZIQ78M/Wh0DXoz/ToYPGYFsc9VaqURiFJUwq0O8dfEcwcCLrvfBUvQEuaoMGcmSO1aaHcr2TwLqatCdyKuOnYNbjtlPW7+7CRsJnq3vdCKmy+pQs+2tdha7kBtwIRHztIwuhvdGU812tGs1WjaHqgOkmouxkdregrzNyBnO2YOexXPbRgOtzcRdYFEXN19Hv7Q9Ut8svIerHJ3gi/kwH19X0EPF5nXIJex0VWbQ5rL4W9HH1xNxEp+paosGZwVTkz4YNBplibAGJYVMMKpjQVyDKgPOoauKIamBt4cAxAFKj1swL4eR6tGE+3RY5gaH4s5e7T6VI8cpHiSVTjjIE30akzisVGuWXPJE136Obl2FT13J1q8efCZkGD249HRb8moC5FnkaG3k/diT0Um8aNPf0mDy2/C8xfsQG4HRl2ivDMRHXo58STCbFuaLSZTOxzwhNDbUUKkfBRpFTKXkQB6k/1+8cwfpTfgU3V5ZMby7G7MLhyBAc5ivNxlPmrCTrq5TjjJpqO2vefSr+68YPHEO6t5aZBe1zCzxdLtZHUTj8CccVWA6Eedmo9WFStuaXUtD45T3c9adazD6QM7UulqmtcYfqvL6xJsoEZdo6b6Zor5fYr6vU2eP1BrQSVNwFLy9JiTajQr2tiqkGKtgzU5LBxrUXocPFJOpEvvnOf0lZ/diXk/TqX3FdU72J0kzyFImsBUEYDNGhA5M53zZhYHtEwvumcU4v6vh+OKEVuRy6UjBzLpcAGDUQ/LyrGkMmS7umNTsR2nhKqQX56KSV1W0izwihsdIfXrDyQhGHAh4E9ApqUGvVyFePvnS3BhnzfFhReFEpBiJyIfsfFKk6olmy+pvsDmxQfn/UncWK69FgNH3du7N4uJNYhY47CJdadFeHDw27C2D8NzwInbV0/FZ/uPRzLdcJPWvG2sJG06igj39T0+xzPkFa0u6wEm0i1pTLaZ1zDZ/rmqI+YWjBTnZW3IRHtc+7V4csgryGjvQcHeTNy0ehpWlvZBut1Tfw0+ckam9fgSd/T+CO/uGYOniR5sr8kmJ8VGtMNZHx+yWb2C2w1K24lryDm4pPcSscSdayNjwdQsiEQIiH58/6Ir8eYP04Ascre9WQd21bTvT+4iImHyIsIOhDkxaqLORpyyFDYYQU4C2bKKTBzXtphwU0gn5xJZSwOISOfq1CONvNUkGvDCavq+yIUKv4Zz89bSjNIFyEKq7prrryPkkoKAm8S5MLqh3R0VCOhsUiMi3pHPUVWO1NJAfbh+Cu5J24NHTn5dZFFYNU/94nq8unkK12Ynkjs9sUQajGAL1EAyzZBtjxUMXzhn11icQ17aR7+chaKiYzi3eGYR9I7NJGNllFyLBD8u7TP3480X1ZHNyII5ML5I1wJoXHreVB9SqQ/LpxeMXE8zwwazb2KhKLdjQ6QVv7H/+HlfEDCGdViBJTvHwlPZWYOjYlKJfPIB65I+NPE33Ft0zCePbLgc/uocroxIgr36MrqXp5N0VoojEvCl7iDQfrK0tM97S7ecF7574zI8c+xLGN9ztazPCrQQRCKO1wb4ZPMIzFxKZixtN3WXV4v61v1ck32615span24HppTEhq5PiZiaRwCQTAMZ4hmWFYdxuQQ8Nz0PlwmV3IYNVGERjZUSuqTAGiqxeJtXZBkqUW7zA2CIIaJTIdCLlFvLYr4Q1bCSkTU/fOK2q6uEnjCdjgJUG7SRhtZQ5oCW0TCNXU3Hl06A0Ozt2J83+8w4t1n8d3W80XhGjK2taMBeeswSdBiJBUu3FPRBc/vHyqWeotJFTE/ptIELW3f0kXspRvcR0XCD6fRubT1Uqfqryn/TSZSEwvnlXrTMX/9VXIFS9aW+6hvD8Zcw6k82bx++nli8Xnk0b5HAxYPB1y6ch6clX+loTprT9Gg1RPmvYmOHb7DwwP/gZPbbkROz+ZAFJFUu6AkDVd8Rf0gUyEL0cxclP/tz+7OM9ZUdsHo7HWoZJPGpazExqwaufsagaUmCR0SduGVic+iVwoNmpuJQLliisZCfRrsQCmR63I6jg9f7+mCPJeMQYXDGtdRE3Bk0b54JY1URCath70cs3q8j1xrLdzEhzo6qrG6pgO21rbhzP1SEYXluiJXBe5YdjNm/Xgxvtt9CtDuR0UszcHDZ9Kk5zlY4qyUIu6T+cgouUwhHeHabR0NPqBhxMTYeKTwyuSDAMS12Noi4QnYas8TlQp6M2RO58p0rEJywRA6/tq9B47FlAODYUkoRXBUMyAS5dA0DpcteJgcqDxGtdIi/H1wEeraFH5dMqDd6Oy1CHJqIppnYZ1NJkgLV6Otczt+PzAfuieHtvhUbs1iMKhh6Wp4PRjTdj3uWnMaaWkn/nzci4IQBoMJCAXlyo8GsaGaZlEHcx2Oa7MG+4NkZYgt24hXLHHncaK1FAlFi6WLYhYzchup7W3Ef5C+oyEqHof2qHpkvQmq27mJcg7E+EghVfgVaaDzIk9nawE6ost6mupkZ+nAN9s42fp+zHdXo6GYn5c3vXFwJZmoIOAlMPwszd83KkvRTS/TnyEcIeeJEwrbD23OBB6IBz2z8gJ8u20cAWhrA4DkHgFYa+e9Xzh02p2dF8Bp9cMftNcX1fM6MovFS+ae+lXOObNymc01NVGo76/CgNS1WFMwA3kp+3ESL+XxWIlIKwAR94ouIWIQ6SR1RKD3Bm2wUGcTWKkQ+L6o7MoPf/iIjt+Q2WEOZa+WcmitwQDqehQFYcbKwS4x29c3U98TbT/i4GdWHkl7U4Uio+25mDLX6Ti4tvpURB8JJNvfVfLYoT4fKyoCdG2J0KIWbzMJ2AR+jlAGZqy8jrpSHL+eyO5+eXtld7xVcAKSSCv4yXPiQWetFAwkkBeVTO95EaKfHxFCmonoXaiYXotIipXI9wj4kGEmE0ZmaRRrPBqS6roM+r1DaCL5KoXPESGTZqY+sZBdQHsyhXPLe+N7Etjcs/HbN0uMJoprf1pqp46wRc/La8pON3zPNVI3xex7acznP8cAiBs/JOPpOLVXzbv4QkeQ8nhs4VT4ynqRYtwsFwdq0cevRLWIvh5m/7vP7j3p4t/nLEeCSRflGHI1q5k0kUV4UiZREx0QVYma5pO/1hpuGQcHLXT5DIgOGdswJGOriMEEghIsrHkkgOwCoLwWzUzn4rQDHyaN0xx0GY/s5eoP/QOYIusa2XnWoOK5APq/cwAtMWyyiXj3v7XtUrVIRh60T2UhEFOJGatx5zVxzNmqJKZGmbZlLQIRa4FIhYbP9pBWTTwgw5VcV83PCQqQb5e8r6HU1FF57zZ31/Mf33mm9U89P4Tblyk4R0RnAFlooLkWmoBkctSXtWqqdCNaCRGh/X3EXWz0/YLRM0mr+VFZ3kUuXBRk2iZMWVTLmYj/cKJTLM+koclIKMNju8bhxwpyFVwls+RTSCKSD3nayfMwCWayGTmkM8o84WU1o2PLRNqpMP/LTfCh5jRRSxsP7rPq/OY4VZAvQK5ji9fY3PzN8LlCmajYQFhOzOeiJgrTosB85nBmUD3X5Qz8vHG3wkUDyuaCX93kJT2w4XJ8uukidg3pMmsYBDvJfNz54I4JT41I3oXT2mzEdn86HKSJwmYCEddEi7JWGnRRzhppRMBZa+k06FxW4aUB7u4oRW0gCR4GLJO3kFWASK6G5TCCDisdwyymuwldEguxjMBz9/YzCSTVj/I6XlmY7+DFlLhs8Cu4e8A7mPDPJ4lYE01JKMMhvJEkQ4FaU9mzl5uovDLHkOMjbUyIbzzE9u8PAaK2MZ+5Rjw/zn7pcUB0VOv9DwIR51wSrD4Mzt3R4Fvo0rf4pNtMPJq2HfcseUAun7YEuID/aYQdp0/aPPX0Fcc8g4FJ+7HNnwI7mZmwKKznumhZE416EKlzidoVTWkkC4p9SSJ4ye/D9abMLswimzAuaTApAHUnF7OUNOP5P3FdmOkb6sc9osNcvEVe2u3Dn8AT42aLMMWNhXNxI3mZSCg9GsvSlLlLQOOVHP9Xj1yrUH3MUJ95QvDzpBbEAT1+Jc3ZhCaKZo9jI/G10u2/e+y7KPOl4+mlNGbZG2S5qaNiQq237cbTN13X/buBz6KHoxxbfGmwEchMplAjU6bFkHShjSKSR7FGkgCySm+MXjU2X6x9CETS79XQLbEInrALJ6y/BiV1WdvJjE2s5z8l/TF12FN44szZ8vEFJNP7f4SnN52HneVdZYAwPpDKFZ8Ixkna8uxt6t9DpMd4OnVHMR67Ide8OeKMTUYcQBjbijgml9ee9ULj+u7YVHHyrw+iQ9UV0RzTiF48dcoLKPSm4L11v5ePZjGTe+UsHlHszVo1YuP0Lh/0nIPRZN62E5C89DtLdKlPPBBFTAJIYQEii9REukwrRwk0bRFm1UnH4VTKZk8HnLn5chRU55YiofhEUTbHAKrohsuGPovZZzwpg/x+lfsjRT+1zxe4++sHpCmOb9Kq0HiZcktbLMcoPorx2N9kErz5lqfccvbMJqnvMlW5xtgYjWVsPRTQtsY5Jse3eLWvV1V58D5voxnV1jyQ1DOG3p34KKYMIR5X2kdyEC6Ncpb2K/Jmbzxh03V4snAUutlqkUd8yu9PhJdMlc+rxKekTr7ydg4LcLlrRCfTpWmC+7AIwkHA6+aqQA4B4PWioej/w00o8LTPJwDRxev7wTVERQNxyaBX8Y9Jj4v+1WfuTTJrdHPfD9Cm7c+ybji+ZTpSOzcs5vOBowDR0TxXXGVPxfLt2pj4zy0xQI1tE5o45jilnbnAn0zPQQ+8OOxO890fTb9wCFNH8ubZT+DWMXQODvL5xQOnvXCUDqSZ/twft12I4VunYHVtDvoTF+lhryaXgwg3kXZ23YXoNlkTTt+bldmykfArZ8RdnGB1laMzgecHTy5O2XgVfreJn3tgeh6u0l50vgqxBorO/7uRj+Odsx4TzqguSzwsKq6RxRl8V1oAdw15Uy4fio+XI3HxeZHfHTHfrT0KIPwa/3zOraLTxsYPbogusebVvT/FbGcT2i+OlYpdurQwfnC65c8n2oCGf79wsagxckol99Di8/HAQtIATrIISfukex2xDIMv4z3y4vLOabMeUzM34eTkPUi01AkiXUtg8kRsomxTV9rGQu+SiUfxOnuO7XDidWVNLp4vHogPi4bwE9hI25VPhikoo6Y12WIp0yOn3oG7T/zY+Ixrbs+ryCzfsH7c17K6FHR8/w14vemcV+uExsuW+ZdLFGewNMF9tij1zoPEK1e7xUSG96todaCZiHVHFdnmgV0ZY1KXqvPHm+DtVeribsXDDhjO/wsaL0qMPm7Q6K73Un27KY7rXq1Aw7yL19k9EZNULlQxpvprO9znEyWi4Tk1F4lopgn3iRoduuX3j/kIQzK249wvn0WYH93Cy69N4e/hKu5EnttV8/ePunV+8bH9BqRux4kEsk52N/o4y9DFUQU7HYA5T4jA5CVwba5pg5+8mYJPLfHkYD1ruWDCFtjds5BQ9GZ9+Ly8B7v1+GTyhZgwYI0o8RR1LvLWP6gAFOUsSeSDeGyWIOz2oHhOUZzmirnp8ZoKPIm1+YPibL/7KL0zrtgZ3wJN01RQ09iuVS6+y5B3e11Fq59V3OnMGIL94iGO90BT19ZSENUo9EafNHGvUL0a7ueB46T9mf3XY0/WeJwyfxbyd56hnuFIToHJ/zqcJa9Dtxy7saLXFRvL+nHdSg+OM6URmJLJe+NaIA4fuokcV3JAM5DIa8a2kcb5BjbPu7DWrqhP6vGaL3dHdOq0EP88awa65xbJlQgNtcYzVf+i7UYRcCPatmJbH1RV5Eaz3EdTNhtPbTMpf6uFXCf62XEU544NcsYGJzlaPS2mT/zMIS7r50WaZyltdFMLznkrDlGycjjPsX5b8aKn1Of7RJRXwzRd+SQ56ZXYeunVeHgVmbd11yJS2pdc6iJRjkHsey3sVWvrWX/E2rXSm9m7Utdy5PJZhiORZHMwn7TODnq/x2B0ee2/eACElbTczHE34M5jPxUw0KMeu7y1nOv5g6HPd9Z7E3SLP9t5siTWDG7dVKoiwLYWBgjZO9mp3v9LmbJSpebfwaH/QySv6++vTKYfDU8LYZf+DcRbHNE0L11uCGq+qMysVZmz2PYPxdv6qb62MxBwKDDNUbxugDq+RR3brajAzGau7Yj+LcMNMa7wKsj13vKp+g55u2tLHHhy83g8umkKAuXdpd0jkiyf0NGC+8UZ92Ci1DwRK2wEntv6zsGd/T9BSrtacYnCUzTVz2i25cZn6bBJ+1P9hVKfrl5wC15Ze7V80FVri9ccSkP7WjKxjubfdz6v4gbR0oLjVej8KhrQT8SSFdIOCQk+PHDS+7il93zM3TMCC4uPwUd7R8LPy7H9aqEAA4sJMnljos6H83FilWxEmBxn8j5M6DUPJ2RuxoWdlyGtfY3wCvVig/uO+qfoGwN+0+KmKEzhVpgcuvmU/JuCjY0bB8T4n/wuUiF/VvVzlXdzEQ1wsfCS+FmciXW4cuhCXBleiOdKX0K+Oxcry/qIQjEuGi8nDlTuS0KWoxrp9mrYSUv1SinA8en56J1agNSsWmntaw8yXZmKKJ7dOK4uHo+3qhUPv107mv93tkq5nB+goX7lRKWVXgI/aUvDTvGEe69cqpOWVIthBI5h3fPrq2MRXd8UTWNGa/rCSqFWGYInWn1k9k40fjgUN35m0MSjjBi3tt84QhqNLYyDfGqp8ekYPMA71MBO5kIAkcdVa+LFylA3ZJGCV4HFqz675XZdpS30hmjsBUrT7Y4BkFd5HSNaAfTfp4mMjQOQH0M+V+e2mJTABzJRIkzfEuVdFBCfLxPeih43fJ+pAlsjFTjGNuEO/115GL7WofzvBxEUUPgJ9PcrTXGbIThnVRprXIwWq1CaJBolZgCl4dCZZQbfLOXe1rYO4f8WiKKNKfVflHDy70rIR9H1jNkvGS0vQ9iuOBhrvM9bh+1/H0TGthANSbuOinhzCeixKgiWgIbamYjSSgxCzgn9oMCzsolAWmv7D2n1wcbW1tqOtP0/AQYA+dH2aW7xMoEAAAAASUVORK5CYII="/>
          <p:cNvSpPr>
            <a:spLocks noChangeAspect="1" noChangeArrowheads="1"/>
          </p:cNvSpPr>
          <p:nvPr/>
        </p:nvSpPr>
        <p:spPr bwMode="auto">
          <a:xfrm>
            <a:off x="892175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4" name="AutoShape 4" descr="data:image/png;base64,iVBORw0KGgoAAAANSUhEUgAAAJEAAAA/CAYAAADgziq9AAAAGXRFWHRTb2Z0d2FyZQBBZG9iZSBJbWFnZVJlYWR5ccllPAAAAyFpVFh0WE1MOmNvbS5hZG9iZS54bXAAAAAAADw/eHBhY2tldCBiZWdpbj0i77u/IiBpZD0iVzVNME1wQ2VoaUh6cmVTek5UY3prYzlkIj8+IDx4OnhtcG1ldGEgeG1sbnM6eD0iYWRvYmU6bnM6bWV0YS8iIHg6eG1wdGs9IkFkb2JlIFhNUCBDb3JlIDUuNS1jMDIxIDc5LjE1NDkxMSwgMjAxMy8xMC8yOS0xMTo0NzoxNiAgICAgICAgIj4gPHJkZjpSREYgeG1sbnM6cmRmPSJodHRwOi8vd3d3LnczLm9yZy8xOTk5LzAyLzIyLXJkZi1zeW50YXgtbnMjIj4gPHJkZjpEZXNjcmlwdGlvbiByZGY6YWJvdXQ9IiIgeG1sbnM6eG1wPSJodHRwOi8vbnMuYWRvYmUuY29tL3hhcC8xLjAvIiB4bWxuczp4bXBNTT0iaHR0cDovL25zLmFkb2JlLmNvbS94YXAvMS4wL21tLyIgeG1sbnM6c3RSZWY9Imh0dHA6Ly9ucy5hZG9iZS5jb20veGFwLzEuMC9zVHlwZS9SZXNvdXJjZVJlZiMiIHhtcDpDcmVhdG9yVG9vbD0iQWRvYmUgUGhvdG9zaG9wIENDIChXaW5kb3dzKSIgeG1wTU06SW5zdGFuY2VJRD0ieG1wLmlpZDozOTQyOTE1NTlCM0MxMUU0QTZFMkYzMjYyMTk4QjMzNCIgeG1wTU06RG9jdW1lbnRJRD0ieG1wLmRpZDozOTQyOTE1NjlCM0MxMUU0QTZFMkYzMjYyMTk4QjMzNCI+IDx4bXBNTTpEZXJpdmVkRnJvbSBzdFJlZjppbnN0YW5jZUlEPSJ4bXAuaWlkOjM5NDI5MTUzOUIzQzExRTRBNkUyRjMyNjIxOThCMzM0IiBzdFJlZjpkb2N1bWVudElEPSJ4bXAuZGlkOjM5NDI5MTU0OUIzQzExRTRBNkUyRjMyNjIxOThCMzM0Ii8+IDwvcmRmOkRlc2NyaXB0aW9uPiA8L3JkZjpSREY+IDwveDp4bXBtZXRhPiA8P3hwYWNrZXQgZW5kPSJyIj8+RBabYQAAKmpJREFUeNrsfQd8VFX2//dNn0lvEEgg9F4EEaliQ7FSFLuou6golrWsYl/Ftujq2tfFvoodRSy4wgJSFASpCkF6gPQymSTT5/3PufdO8jJMSADX3+7+cz+fkynvzXv3vfu953xPuS+arutoba3taJqp9Ra0tqNtlugbfa32W5xvKMkAknYkvUi6kKSSWEl8JG6SPSRbSfaRbCZZ/e/oiJYAbNjfGcd8+jpNpSBgDrSi4TCb/tSZjUH0b2o5JFeRnETSj6RNC34zIuZzOckGkkUk7yiQtbb/D8zZ6SSLlTaZSXJyEwAiFQAPSZV6DcbZJ0P9/hGS3STLSMa2Dt1/oDn7ldolJH8lyYqzrYBkodIqa0hKlPliMxYiMZM4SJLV79n0DSQ5gaSb4TijSP6pNNTdJH9vHcb/DRAxz3mPpHfM92UkfyP5gGTTQbwkSsP4VTqJHnIWS+l1B8n3hl37kFxM8juS9gYN9TLJrSQXkGxsHc7/XnP2tNIuRgB9q0xaW5L7GECME80iCa1GVFpLoy+SSBJJ7CQJ8nN0m9jPLPFF7Wd1nBxl2pYZztVTnX826ndvbf8tmqitIrt9Dd8dUBrjW0nfaVStCiwEV72aSFJxJr6v6IVvS/qjJmRHIGLF3posZDsrkWz1wmYOYmjGNpzaZh06pJMiS6Fj6JIx6UEBk8WKb40kecNg6qaSjFZS2jq0//kgOpHkaxKb4bsHSB6qB49DgYdYz8frR2JRyUAsKemHLWWkOLxkiYJO6VrzzqYwvZDa0UmREKj+xu52Qgn6ZW3BcenbMS57LS7osQxaGwWmOgHKFfS3O8kMkscMWqlAacGlrcP72zQtGrE+jDjRWEVsjbxntIjtRDUPmaNQpRnPbDwHf82fgH2Fx9EXZLPs5IQ5CFVmP+0YacL60EF0Ulth2t9Hts1HqsjiR27OD7ih+3zc0O8LJGQSF6+g3UL1h+imtFOu4UAXKi7WGif6D4sTTSD5xPB5CckZwsMiTGjJ0my9tGIc7l1/NSoKBxNoaLRT9kjQ6FqDBtTNeSRtEbbSrzQnbffCFHJDC5fR+z2w+AJILCJtdkBoqX3F/TBj10l4bNPl+POQF3DtkG9oV9rkFufcTn87kHxOcpY6x/skjNSPmp5CrUD4rc3ZqBgA8eBMFl4VDYZGTnlNpR1nLHgQy38iWuQiBZW1WQJHeF9aCvwpl5KcSr8ZTtolG9ZamOwe2EwhBMIWRAJk/0JONmnk/usrYPcsgrWGwBApiwLK7c7FtM9n4+2d7+HTsQ8jI6sGerny7jScTX/fJblI9fFDFSJYFncmmVpR9FuaM/af9qIhYDiH5FJhvhiG6TRK+T0x7ou/oq6SLEv6L5LncItYRqGm3R9I40xKzvpZG9d2A/ol7UOeqxwdnOVob3fDroVQS+DZX5eBfd5M7K7LxGZPDhZV9ES1uxMfax6c5U+QjVshWDbzp7IeMCUX4Kuzb8JpfTbFmre3Rf9kKybJI/HXXw1rTXIL3tt4Ai7+lJzLpBJlXlvbkZizwwHRHuWRcfxmuACQTYYGX1p9Gq7/+inJLVL2Sk4DLROenHcQtpzWp+My3Nnjc0zOXQ5nSrUMLERUiDFE5w1b1W90qVEiFkG8C0nrfF46AH8tGIOf6ZXAtAKO8kuo13uFLavOFZrrhdNvwfXDiOfToXVffeDiCxK+yiIFokA9gJIk2Aa883dsKh5EJL641bb9BiCC8oTYNHxGA10aJdAPLb4YD3zzuASPs0IORiDxdrjznuidtxgvEn85MW8dbaNNXojEhnHORyIadAJQJGJDOMxiFa+RkBWJtKfNUodAbQY+KRqCmXtOw09lBCZ7xR9h8T4ptJKXyHd1B9w+ZiaeOOU16b0FRDeYoU0kWQWZ0G3wGqnv4+Y+ga+3EX0i709otqNvrKU50l6nPMTQ0VoJyCj+0R6H7IRIePtVv/z/lyCqd56EBmIA/YsAtPARIHU3Ofs1MqDjyZmLkGPincc/iceHvUHciPalTQjT/TDRDzWTUhW6VAtsg0h0PYJIWEOIgUTaJUTeXDhkg580ki1iQrqlFhFfMm76ZSJe2DGe2JzvM9grx4s+BcnVKuuJe069Bw+f/qZIiCggHcyjSZfetuB6PLXoXrq16+rJlGqTSGiDSMlwu0aZ8UO1K0luJjnG8B3Hqd6CzBu644RHZimAzIXMCUZbV5LnlObvpkzychJS8xhm6Fe08TG4CuJGkvUx2/je3Kl+F73AKnXO+0n2x+w/huRJFevT1SCxFKpA7upfB0RRF5687vsXX4aZi/8kNZCtVnIKd4eFDkfVKfNPuwWn9t0g52TAQROdw8929WOz4ZoYRGEx4hoHf0j0SIg0kRnBoIuA5EAoaCdxwBdwIZHOn2by4a19IzE1/1IEQ64fybwNF6aK9kd1Du4b8zAeOultqZH8jU9FBhZf5g/BWR++QiaMkGbxxiKNY1+nGT7fTvKXJu6GS+0/6hB3jANh55IsMHzHVQ2vqfdfGrxJbmtJBqv3y5Tm58Ypnf6HOM9Z6ljR9p4KcTQH/jcNn69QwdumGnFS3HF0Lr6BRN+z8Ao8uvAhIINMgbVWaiB3x2/stupT1k6egj4d9wGVZuGQwZokAWSyKxUWC6KQAJGuE9DIy9c0DywkmpAI7SlBbieTV0taqdqfhintvkc3exVO3XTdYK8vYwEcZSeLfiQfwMxFj8JPWuzPY1+VHFyFf7REsny1Jlz7zX1yfjHwI43MWOcYAHE7/xAg4rjUUMPnrWrg+Tinqu941nylYmsLDcCKtrDh/T8MAFphAFAUUMT4RL6wl/qOLgArlSYqMuz7qdJC0bZXZRay1PVFA8RvqPO/Hacvpaq/o1TohNsfVb/mxd4IUzywCJfdbhCbIqPUjbdXn4xHl95FYNpJt6hOXU6b2TD7Tl00YRr65DKA7MSTaWcLXbOZrtFCyDNnyM8WUgeWLPlqIhqRkAQtlYiKxvumkdbKJEmH2aLBSsCwWL2wWAL06oPV4ofJEsQ2fyZGpOzGV30IKGb/SQikzBadZiClb8OspfdTHy8St5xxLOJXBKLrFs7AvrLeBLa9sQBCzMyN1gwPa0ID/DEGQNMhc4fXKMCwKdpl2P5YE0CM0kM2h5cZUkfjY/abrgb0OcN3uxUouB8/qu8ujvntw8qp4MT1OZDJ67WG7U/JO3NQ4324IqMjZF4y2ibHu4iDQMSUxUtcpNiditpaO6prnAj6TKiqdOGa+dfj8gV03kQyzTaPjAGFXBfBlzz1w9NnYGT3LaSR7AIIMKcoIfJEoGgMJCmaMxH7aztjY+EAaK5ECThzsgSTKQqkOgEgszlIn/0CUHarH1sDaRiTugOvdPuI5pBjKsK2aaI/BDqk7cA9y+7GtPnTsb84A4FqM15afi7e3ET3JW2X8gQPaheo13ySVw3fnxJn36sM7x8leTFm+w41cNE2RElso5mITpDlM0YwlzcBOtMhFUBDWCNq0u6L2V6unI0oeFk7ndzMeV6J0dYtCDaSAraEdQz98gXsrWmDJIcbJlMIdb5UBN0dZQSZNRDPZC2SBk/7Z28YMhvnD1hKtI2Mj4lAYyK1ZU6SgOD3JjJVJs6VORQvUsQ6qxxPLh6JL3/JwrZbSKtUEX8KWaQq1CVfMpurSFgbWcmDM9NpAzCbrLCZ/djmS8fv2q7B6pqOeHnvyc+Qq76AOrBbkHxTGC+vuRYv/3Qek3DySQjQiYUyvXEwiFjjDDKAiGfwVMPAGAc5TQ18tH3exIBzNH+TQZMx8V4Tsw9rknExZHj5YXhvxuYQoZfG5jFeK1DniJrLfsLjbtC+saZtjOH9lhZpIrbYtvQghqaQWSocBE9dJtzuDkRiya6l0sQx+5QpoHPWZT3QPj0/64lhz4vSMp3NswBPotIonPdKVaI0kVmaNI3NmbkdVhVmobCG7GWETJs1uQGApkQa62QBPAuZMDOBhrWRiTWSeA0hQkAp9CfhwY4LkZu0j1y5lNtlrMks83PJBZKvhVySAzGY4muhyTFcZ49hwFmDHNd4mjVKPNccYqCrDe8T4mzPjsn37ToKj9saoxQqD7GvUdMlx9neX3lqPyheCEOQuXkQCWeNuO4Dx5OGztgm8emoVPxHa5gAmp4Hb8r0m/rOhSOFkOen+2pyKY2ToCRRgSJVcaM0xZNIHGkcDsAvlTboVtI6QdKs1sR6AMEsj6UTI9ZMGoHGL4BjIuBoJGbSjlYCU0nIibaWGtyVu4yTttdTx/IaTVQGDnMlDoTqTZZPGUnsvwxpHWPO0AgM4wB1auKYDJqehs+FcfZh7+i6GO8w/QhB5Ilx2wceYt++MaY3VrMxsG+LMcGPGO5NM5pIdadf5z2YMZg0YlUnVdAT07zp17Vrs8VyQ++PRRBRF+BxilwqERyyWk4i5fxdcj3PqedDVtJCKRlYuDsHGdYwhncIIL8yQ4JIgM8ljyPMHx2LTKDQPgQcBo8AkibBxEDaQWbt4swN6J36i4ZA0vTDvPkjDTdrKRoqJOcYVLxRU3FM/DvD5xlNHJf7kane1ykPKbYx0X3HYMI4KPj6UWijxYb3d6h4E+J4nD0Mn9fH2adWmeJflKkbJuNnusSCn8bT0/7QINLVfHtsxEvo2YG8yCriU6ZQ4z18qZMu7LwYCal0fwImgxtnE2FhnQHAYBAaRWkYYd6UWSPPbOnuJAzIDaJ7WzP21NB2m+JOIiTgUK828cqltAyiEGmTVGc5Ml1lCNN7kymCmrANaUT0z07bzqbr/EbmnfvNMSRfWsw1CPXPN3mK4buoCeulBn6jIVo/VcUnuD1j+M0I5WoPUe42V1/+WYnR7S5vQltFYzRRHnLuIYDZXHsxhgRvUMHNdJWy+qNKShtDBz/EOQ678gMU2Iin6atEHJDrwMp6IjWhBEO7ftOMJmJe65VUbc4ZBEAz3U/iRvVJyojlZNg93SfmrJSXLupYrar+1QaNONXLm7vgos+GkIut0WZXA4gIQIIP0TV9u9uCcT1McBJgtlcwb3HIeJJJBia1JK+w8rouQcTaJ4PA83XJQLy7bzTauypELMlMUkdAOSF5D3uNnaFbpHni/hKhbkt8qEsyafqqPCOQOiitco1h7tysXreoxK1R7c9WYIHSKn80bBuuBoPN3L6YoNwmBZKmCHHUS7siJiQwscUBPPZKuQIiYv6JNMXlho09lXYqV7GkWTHm9fxm0vPy+DWkIEv7wkqT98GT70Xh5IuxasIdzYAouoVuyeBOO/HMKY+T+iIOGLbJgwaSRnVO34bhGfkyEyNSGWYhGr936Fi6vR2WbCXwkycFs01pFZp4FgKSizoVSkNZXQRn9U4kHFqwuYz2sUtuqDFy6HCbivJEgFEzy3tvYlA4ffjL1gvw3LaJSLBXye+oTyUEoiEJB9DFVULHdowV/eTErjuX+N3fseOKyejA1QUHjpNVlRpvPMjbscSkFGK8V1J9fGPraEZ6054kkF6qplsTgxB5FRHrsXDnhaT655mgWw46njeNteU7tL9x5cpc2j5S/IaL8/jea5HG48VJaJokpuoOSHFWQqul+12T/Tb9jrw+veQQ/ZpPiqAfqnNLmJcKrqgZA2e6VUzAWuKpFT2QnbkVM8b8CVWXTsL9J74PR0JA5kGbdPFj444VwE3Hz8X64h54fTVxwLabOFd13ICUvYTMGkRCZFKsWgPp5sv02bHyQDqqmaX76RQW1kZm0igWlQFNwze/FCMUDiG7XSrauaqx0U0/FPeIjuHwo7TCiQGvTcf8CU/h7B4/01zSYGUtQsdeTTyti7MMISLVqeQtOuwh7A2kI9dejr6uYuys7thDxLHKe+GiY17HdUM+E5DYeNGVuH75NXh3K1Gc8vYFsLvPl2q0JUlOPYG8vgIEE5GX+z10uud79w2fA0vdh7DVnANz6FjSCG0IFB66jl0Eink02faCBnfyMW+ggoCwaMtEHvhF5KRcQfua6Hj57DlmZ69DbV0WPBXdb6c+LaRt7AV0JwDaSasiq81muOmaA57sL8jLdNOgE3q0YgGulALcNfoxPDxwDubsGo2bf5iOssLB35Aj0Rb26jPolfiM1o765aPf7UHQ8QUBbyscVRjbey5CESsWb53Ag72YruMKodV0804EUuAkJTFz1CO47ZjPZEiyTsayo7WFWktAJMwa3V6NaNZrZzyO3e5sLN42nktcczonFAnARITSUmqPxRZERWkS6sJ2tE2pRU2NGYlp5I7TgTSNDhb2Ca94zZ5StE+REyvJHqb9uSREpTkSPFj9EzkIO3ph2f6eOLv/PNZDxGIiWFfaHV7SOlYydQFSJvm+DGwgzjYxPR8WAlkfVynma/ogVr/Du36Fd89+UIYfCFOpybWYM/5pPH7M25i2+oa6tRXdP05nsLWghXQzvKQNpnRehEePexPhsAmzNp6HT/eNCO6pbTO3OuSaayHNECRwuSx+ZJNHO7rNT7iW+jCo2w4B0w+7LMCDmy/ZWx1MeMthDqCGJsEVXRbisaFvYGdlNq75/kbPT1V5H6aS+Q1ELILz3dRrHm7t/ym+KRiE29ZO3VHpT9rhIo+zmu7BubmrMGvwq0jJrhPXeMngZbiw6wrMyT8Rr+06DT+7O3zlCTm/spBW4WNZCXsZtmoMz9qCP/T4FEO6bBdD9lm3+bh305S9Ff6kt7jvHjr2xXlLMGvoa0Rhw9IfLVPg0VoSbIwHpDpJd76edCuGfmDH+u1np/ZKKmzgQ8l+ojAFMqHZrgzvLxhEHCSCLm1KUem1ojQYwGnv6Fh7azWSnZoIRv1cVInj2puEK5iT6EdZDb2vY8SGRD7141+6YcjxC7G1lGZgrR22LL8A7VfrBqNfwn60dZWjjLyEJRW9cV/+RRg74l7Bd1LZpa/NyOra4duEbybdXCv6XyuvlF81upaO2aX48pwHpA/S0kVT0WR/kixpMROhv+uED3GX90ME68xkdu1kWnUxWAwQpzMoaXNYMSW6TZMHLcfkXssVBVCSKJlZl+wiLBx/T0OfdGVQXXL72J7rsLHTdPnb6PYkqUP1soaIldkeweXH/QuXD/gXQnRPa4IO0a+IrgkQJZCWF+fUVbCC+nDuwFU4t8eqg/vFcdnSxpGd5iLW56v8iu8g9a6W+1jTIv5/TpjhajO7d7Y34BS/rva48PiS81EdyoLTakJmUgTPrxyJ20fsRH6djl0eOwKBELYvd2BqRgD9OlbC7fPg681BfDwlJECUlxxAcW0C3JVhpCR5ECpLxI+F2fjH+Gfx0JJLMPqt5zCu22LSiia8vmUSbu3yJZZ5OmAXmYAiLqf1p+Grir7okTYfwRBxB0dZ8oJz7no+ISlQRjfYVQ8UrcHz1KKMp6VP1lE3UdR0R3/jl3TQagsj1VHXsF9EgkevjIkBVx58Xr6v4r0vZpta0Km7DeeK2S5+G7PeQSScK2S/LLZIQ78M/Wh0DXoz/ToYPGYFsc9VaqURiFJUwq0O8dfEcwcCLrvfBUvQEuaoMGcmSO1aaHcr2TwLqatCdyKuOnYNbjtlPW7+7CRsJnq3vdCKmy+pQs+2tdha7kBtwIRHztIwuhvdGU812tGs1WjaHqgOkmouxkdregrzNyBnO2YOexXPbRgOtzcRdYFEXN19Hv7Q9Ut8svIerHJ3gi/kwH19X0EPF5nXIJex0VWbQ5rL4W9HH1xNxEp+paosGZwVTkz4YNBplibAGJYVMMKpjQVyDKgPOoauKIamBt4cAxAFKj1swL4eR6tGE+3RY5gaH4s5e7T6VI8cpHiSVTjjIE30akzisVGuWXPJE136Obl2FT13J1q8efCZkGD249HRb8moC5FnkaG3k/diT0Um8aNPf0mDy2/C8xfsQG4HRl2ivDMRHXo58STCbFuaLSZTOxzwhNDbUUKkfBRpFTKXkQB6k/1+8cwfpTfgU3V5ZMby7G7MLhyBAc5ivNxlPmrCTrq5TjjJpqO2vefSr+68YPHEO6t5aZBe1zCzxdLtZHUTj8CccVWA6Eedmo9WFStuaXUtD45T3c9adazD6QM7UulqmtcYfqvL6xJsoEZdo6b6Zor5fYr6vU2eP1BrQSVNwFLy9JiTajQr2tiqkGKtgzU5LBxrUXocPFJOpEvvnOf0lZ/diXk/TqX3FdU72J0kzyFImsBUEYDNGhA5M53zZhYHtEwvumcU4v6vh+OKEVuRy6UjBzLpcAGDUQ/LyrGkMmS7umNTsR2nhKqQX56KSV1W0izwihsdIfXrDyQhGHAh4E9ApqUGvVyFePvnS3BhnzfFhReFEpBiJyIfsfFKk6olmy+pvsDmxQfn/UncWK69FgNH3du7N4uJNYhY47CJdadFeHDw27C2D8NzwInbV0/FZ/uPRzLdcJPWvG2sJG06igj39T0+xzPkFa0u6wEm0i1pTLaZ1zDZ/rmqI+YWjBTnZW3IRHtc+7V4csgryGjvQcHeTNy0ehpWlvZBut1Tfw0+ckam9fgSd/T+CO/uGYOniR5sr8kmJ8VGtMNZHx+yWb2C2w1K24lryDm4pPcSscSdayNjwdQsiEQIiH58/6Ir8eYP04Ascre9WQd21bTvT+4iImHyIsIOhDkxaqLORpyyFDYYQU4C2bKKTBzXtphwU0gn5xJZSwOISOfq1CONvNUkGvDCavq+yIUKv4Zz89bSjNIFyEKq7prrryPkkoKAm8S5MLqh3R0VCOhsUiMi3pHPUVWO1NJAfbh+Cu5J24NHTn5dZFFYNU/94nq8unkK12Ynkjs9sUQajGAL1EAyzZBtjxUMXzhn11icQ17aR7+chaKiYzi3eGYR9I7NJGNllFyLBD8u7TP3480X1ZHNyII5ML5I1wJoXHreVB9SqQ/LpxeMXE8zwwazb2KhKLdjQ6QVv7H/+HlfEDCGdViBJTvHwlPZWYOjYlKJfPIB65I+NPE33Ft0zCePbLgc/uocroxIgr36MrqXp5N0VoojEvCl7iDQfrK0tM97S7ecF7574zI8c+xLGN9ztazPCrQQRCKO1wb4ZPMIzFxKZixtN3WXV4v61v1ck32615span24HppTEhq5PiZiaRwCQTAMZ4hmWFYdxuQQ8Nz0PlwmV3IYNVGERjZUSuqTAGiqxeJtXZBkqUW7zA2CIIaJTIdCLlFvLYr4Q1bCSkTU/fOK2q6uEnjCdjgJUG7SRhtZQ5oCW0TCNXU3Hl06A0Ozt2J83+8w4t1n8d3W80XhGjK2taMBeeswSdBiJBUu3FPRBc/vHyqWeotJFTE/ptIELW3f0kXspRvcR0XCD6fRubT1Uqfqryn/TSZSEwvnlXrTMX/9VXIFS9aW+6hvD8Zcw6k82bx++nli8Xnk0b5HAxYPB1y6ch6clX+loTprT9Gg1RPmvYmOHb7DwwP/gZPbbkROz+ZAFJFUu6AkDVd8Rf0gUyEL0cxclP/tz+7OM9ZUdsHo7HWoZJPGpazExqwaufsagaUmCR0SduGVic+iVwoNmpuJQLliisZCfRrsQCmR63I6jg9f7+mCPJeMQYXDGtdRE3Bk0b54JY1URCath70cs3q8j1xrLdzEhzo6qrG6pgO21rbhzP1SEYXluiJXBe5YdjNm/Xgxvtt9CtDuR0UszcHDZ9Kk5zlY4qyUIu6T+cgouUwhHeHabR0NPqBhxMTYeKTwyuSDAMS12Noi4QnYas8TlQp6M2RO58p0rEJywRA6/tq9B47FlAODYUkoRXBUMyAS5dA0DpcteJgcqDxGtdIi/H1wEeraFH5dMqDd6Oy1CHJqIppnYZ1NJkgLV6Otczt+PzAfuieHtvhUbs1iMKhh6Wp4PRjTdj3uWnMaaWkn/nzci4IQBoMJCAXlyo8GsaGaZlEHcx2Oa7MG+4NkZYgt24hXLHHncaK1FAlFi6WLYhYzchup7W3Ef5C+oyEqHof2qHpkvQmq27mJcg7E+EghVfgVaaDzIk9nawE6ost6mupkZ+nAN9s42fp+zHdXo6GYn5c3vXFwJZmoIOAlMPwszd83KkvRTS/TnyEcIeeJEwrbD23OBB6IBz2z8gJ8u20cAWhrA4DkHgFYa+e9Xzh02p2dF8Bp9cMftNcX1fM6MovFS+ae+lXOObNymc01NVGo76/CgNS1WFMwA3kp+3ESL+XxWIlIKwAR94ouIWIQ6SR1RKD3Bm2wUGcTWKkQ+L6o7MoPf/iIjt+Q2WEOZa+WcmitwQDqehQFYcbKwS4x29c3U98TbT/i4GdWHkl7U4Uio+25mDLX6Ti4tvpURB8JJNvfVfLYoT4fKyoCdG2J0KIWbzMJ2AR+jlAGZqy8jrpSHL+eyO5+eXtld7xVcAKSSCv4yXPiQWetFAwkkBeVTO95EaKfHxFCmonoXaiYXotIipXI9wj4kGEmE0ZmaRRrPBqS6roM+r1DaCL5KoXPESGTZqY+sZBdQHsyhXPLe+N7Etjcs/HbN0uMJoprf1pqp46wRc/La8pON3zPNVI3xex7acznP8cAiBs/JOPpOLVXzbv4QkeQ8nhs4VT4ynqRYtwsFwdq0cevRLWIvh5m/7vP7j3p4t/nLEeCSRflGHI1q5k0kUV4UiZREx0QVYma5pO/1hpuGQcHLXT5DIgOGdswJGOriMEEghIsrHkkgOwCoLwWzUzn4rQDHyaN0xx0GY/s5eoP/QOYIusa2XnWoOK5APq/cwAtMWyyiXj3v7XtUrVIRh60T2UhEFOJGatx5zVxzNmqJKZGmbZlLQIRa4FIhYbP9pBWTTwgw5VcV83PCQqQb5e8r6HU1FF57zZ31/Mf33mm9U89P4Tblyk4R0RnAFlooLkWmoBkctSXtWqqdCNaCRGh/X3EXWz0/YLRM0mr+VFZ3kUuXBRk2iZMWVTLmYj/cKJTLM+koclIKMNju8bhxwpyFVwls+RTSCKSD3nayfMwCWayGTmkM8o84WU1o2PLRNqpMP/LTfCh5jRRSxsP7rPq/OY4VZAvQK5ji9fY3PzN8LlCmajYQFhOzOeiJgrTosB85nBmUD3X5Qz8vHG3wkUDyuaCX93kJT2w4XJ8uukidg3pMmsYBDvJfNz54I4JT41I3oXT2mzEdn86HKSJwmYCEddEi7JWGnRRzhppRMBZa+k06FxW4aUB7u4oRW0gCR4GLJO3kFWASK6G5TCCDisdwyymuwldEguxjMBz9/YzCSTVj/I6XlmY7+DFlLhs8Cu4e8A7mPDPJ4lYE01JKMMhvJEkQ4FaU9mzl5uovDLHkOMjbUyIbzzE9u8PAaK2MZ+5Rjw/zn7pcUB0VOv9DwIR51wSrD4Mzt3R4Fvo0rf4pNtMPJq2HfcseUAun7YEuID/aYQdp0/aPPX0Fcc8g4FJ+7HNnwI7mZmwKKznumhZE416EKlzidoVTWkkC4p9SSJ4ye/D9abMLswimzAuaTApAHUnF7OUNOP5P3FdmOkb6sc9osNcvEVe2u3Dn8AT42aLMMWNhXNxI3mZSCg9GsvSlLlLQOOVHP9Xj1yrUH3MUJ95QvDzpBbEAT1+Jc3ZhCaKZo9jI/G10u2/e+y7KPOl4+mlNGbZG2S5qaNiQq237cbTN13X/buBz6KHoxxbfGmwEchMplAjU6bFkHShjSKSR7FGkgCySm+MXjU2X6x9CETS79XQLbEInrALJ6y/BiV1WdvJjE2s5z8l/TF12FN44szZ8vEFJNP7f4SnN52HneVdZYAwPpDKFZ8Ixkna8uxt6t9DpMd4OnVHMR67Ide8OeKMTUYcQBjbijgml9ee9ULj+u7YVHHyrw+iQ9UV0RzTiF48dcoLKPSm4L11v5ePZjGTe+UsHlHszVo1YuP0Lh/0nIPRZN62E5C89DtLdKlPPBBFTAJIYQEii9REukwrRwk0bRFm1UnH4VTKZk8HnLn5chRU55YiofhEUTbHAKrohsuGPovZZzwpg/x+lfsjRT+1zxe4++sHpCmOb9Kq0HiZcktbLMcoPorx2N9kErz5lqfccvbMJqnvMlW5xtgYjWVsPRTQtsY5Jse3eLWvV1V58D5voxnV1jyQ1DOG3p34KKYMIR5X2kdyEC6Ncpb2K/Jmbzxh03V4snAUutlqkUd8yu9PhJdMlc+rxKekTr7ydg4LcLlrRCfTpWmC+7AIwkHA6+aqQA4B4PWioej/w00o8LTPJwDRxev7wTVERQNxyaBX8Y9Jj4v+1WfuTTJrdHPfD9Cm7c+ybji+ZTpSOzcs5vOBowDR0TxXXGVPxfLt2pj4zy0xQI1tE5o45jilnbnAn0zPQQ+8OOxO890fTb9wCFNH8ubZT+DWMXQODvL5xQOnvXCUDqSZ/twft12I4VunYHVtDvoTF+lhryaXgwg3kXZ23YXoNlkTTt+bldmykfArZ8RdnGB1laMzgecHTy5O2XgVfreJn3tgeh6u0l50vgqxBorO/7uRj+Odsx4TzqguSzwsKq6RxRl8V1oAdw15Uy4fio+XI3HxeZHfHTHfrT0KIPwa/3zOraLTxsYPbogusebVvT/FbGcT2i+OlYpdurQwfnC65c8n2oCGf79wsagxckol99Di8/HAQtIATrIISfukex2xDIMv4z3y4vLOabMeUzM34eTkPUi01AkiXUtg8kRsomxTV9rGQu+SiUfxOnuO7XDidWVNLp4vHogPi4bwE9hI25VPhikoo6Y12WIp0yOn3oG7T/zY+Ixrbs+ryCzfsH7c17K6FHR8/w14vemcV+uExsuW+ZdLFGewNMF9tij1zoPEK1e7xUSG96todaCZiHVHFdnmgV0ZY1KXqvPHm+DtVeribsXDDhjO/wsaL0qMPm7Q6K73Un27KY7rXq1Aw7yL19k9EZNULlQxpvprO9znEyWi4Tk1F4lopgn3iRoduuX3j/kIQzK249wvn0WYH93Cy69N4e/hKu5EnttV8/ePunV+8bH9BqRux4kEsk52N/o4y9DFUQU7HYA5T4jA5CVwba5pg5+8mYJPLfHkYD1ruWDCFtjds5BQ9GZ9+Ly8B7v1+GTyhZgwYI0o8RR1LvLWP6gAFOUsSeSDeGyWIOz2oHhOUZzmirnp8ZoKPIm1+YPibL/7KL0zrtgZ3wJN01RQ09iuVS6+y5B3e11Fq59V3OnMGIL94iGO90BT19ZSENUo9EafNHGvUL0a7ueB46T9mf3XY0/WeJwyfxbyd56hnuFIToHJ/zqcJa9Dtxy7saLXFRvL+nHdSg+OM6URmJLJe+NaIA4fuokcV3JAM5DIa8a2kcb5BjbPu7DWrqhP6vGaL3dHdOq0EP88awa65xbJlQgNtcYzVf+i7UYRcCPatmJbH1RV5Eaz3EdTNhtPbTMpf6uFXCf62XEU544NcsYGJzlaPS2mT/zMIS7r50WaZyltdFMLznkrDlGycjjPsX5b8aKn1Of7RJRXwzRd+SQ56ZXYeunVeHgVmbd11yJS2pdc6iJRjkHsey3sVWvrWX/E2rXSm9m7Utdy5PJZhiORZHMwn7TODnq/x2B0ee2/eACElbTczHE34M5jPxUw0KMeu7y1nOv5g6HPd9Z7E3SLP9t5siTWDG7dVKoiwLYWBgjZO9mp3v9LmbJSpebfwaH/QySv6++vTKYfDU8LYZf+DcRbHNE0L11uCGq+qMysVZmz2PYPxdv6qb62MxBwKDDNUbxugDq+RR3brajAzGau7Yj+LcMNMa7wKsj13vKp+g55u2tLHHhy83g8umkKAuXdpd0jkiyf0NGC+8UZ92Ci1DwRK2wEntv6zsGd/T9BSrtacYnCUzTVz2i25cZn6bBJ+1P9hVKfrl5wC15Ze7V80FVri9ccSkP7WjKxjubfdz6v4gbR0oLjVej8KhrQT8SSFdIOCQk+PHDS+7il93zM3TMCC4uPwUd7R8LPy7H9aqEAA4sJMnljos6H83FilWxEmBxn8j5M6DUPJ2RuxoWdlyGtfY3wCvVig/uO+qfoGwN+0+KmKEzhVpgcuvmU/JuCjY0bB8T4n/wuUiF/VvVzlXdzEQ1wsfCS+FmciXW4cuhCXBleiOdKX0K+Oxcry/qIQjEuGi8nDlTuS0KWoxrp9mrYSUv1SinA8en56J1agNSsWmntaw8yXZmKKJ7dOK4uHo+3qhUPv107mv93tkq5nB+goX7lRKWVXgI/aUvDTvGEe69cqpOWVIthBI5h3fPrq2MRXd8UTWNGa/rCSqFWGYInWn1k9k40fjgUN35m0MSjjBi3tt84QhqNLYyDfGqp8ekYPMA71MBO5kIAkcdVa+LFylA3ZJGCV4HFqz675XZdpS30hmjsBUrT7Y4BkFd5HSNaAfTfp4mMjQOQH0M+V+e2mJTABzJRIkzfEuVdFBCfLxPeih43fJ+pAlsjFTjGNuEO/115GL7WofzvBxEUUPgJ9PcrTXGbIThnVRprXIwWq1CaJBolZgCl4dCZZQbfLOXe1rYO4f8WiKKNKfVflHDy70rIR9H1jNkvGS0vQ9iuOBhrvM9bh+1/H0TGthANSbuOinhzCeixKgiWgIbamYjSSgxCzgn9oMCzsolAWmv7D2n1wcbW1tqOtP0/AQYA+dH2aW7xMoEAAAAASUVORK5CYII="/>
          <p:cNvSpPr>
            <a:spLocks noChangeAspect="1" noChangeArrowheads="1"/>
          </p:cNvSpPr>
          <p:nvPr/>
        </p:nvSpPr>
        <p:spPr bwMode="auto">
          <a:xfrm>
            <a:off x="9074150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5" name="AutoShape 6" descr="data:image/png;base64,iVBORw0KGgoAAAANSUhEUgAAAJEAAAA/CAYAAADgziq9AAAAGXRFWHRTb2Z0d2FyZQBBZG9iZSBJbWFnZVJlYWR5ccllPAAAAyFpVFh0WE1MOmNvbS5hZG9iZS54bXAAAAAAADw/eHBhY2tldCBiZWdpbj0i77u/IiBpZD0iVzVNME1wQ2VoaUh6cmVTek5UY3prYzlkIj8+IDx4OnhtcG1ldGEgeG1sbnM6eD0iYWRvYmU6bnM6bWV0YS8iIHg6eG1wdGs9IkFkb2JlIFhNUCBDb3JlIDUuNS1jMDIxIDc5LjE1NDkxMSwgMjAxMy8xMC8yOS0xMTo0NzoxNiAgICAgICAgIj4gPHJkZjpSREYgeG1sbnM6cmRmPSJodHRwOi8vd3d3LnczLm9yZy8xOTk5LzAyLzIyLXJkZi1zeW50YXgtbnMjIj4gPHJkZjpEZXNjcmlwdGlvbiByZGY6YWJvdXQ9IiIgeG1sbnM6eG1wPSJodHRwOi8vbnMuYWRvYmUuY29tL3hhcC8xLjAvIiB4bWxuczp4bXBNTT0iaHR0cDovL25zLmFkb2JlLmNvbS94YXAvMS4wL21tLyIgeG1sbnM6c3RSZWY9Imh0dHA6Ly9ucy5hZG9iZS5jb20veGFwLzEuMC9zVHlwZS9SZXNvdXJjZVJlZiMiIHhtcDpDcmVhdG9yVG9vbD0iQWRvYmUgUGhvdG9zaG9wIENDIChXaW5kb3dzKSIgeG1wTU06SW5zdGFuY2VJRD0ieG1wLmlpZDozOTQyOTE1NTlCM0MxMUU0QTZFMkYzMjYyMTk4QjMzNCIgeG1wTU06RG9jdW1lbnRJRD0ieG1wLmRpZDozOTQyOTE1NjlCM0MxMUU0QTZFMkYzMjYyMTk4QjMzNCI+IDx4bXBNTTpEZXJpdmVkRnJvbSBzdFJlZjppbnN0YW5jZUlEPSJ4bXAuaWlkOjM5NDI5MTUzOUIzQzExRTRBNkUyRjMyNjIxOThCMzM0IiBzdFJlZjpkb2N1bWVudElEPSJ4bXAuZGlkOjM5NDI5MTU0OUIzQzExRTRBNkUyRjMyNjIxOThCMzM0Ii8+IDwvcmRmOkRlc2NyaXB0aW9uPiA8L3JkZjpSREY+IDwveDp4bXBtZXRhPiA8P3hwYWNrZXQgZW5kPSJyIj8+RBabYQAAKmpJREFUeNrsfQd8VFX2//dNn0lvEEgg9F4EEaliQ7FSFLuou6golrWsYl/Ftujq2tfFvoodRSy4wgJSFASpCkF6gPQymSTT5/3PufdO8jJMSADX3+7+cz+fkynvzXv3vfu953xPuS+arutoba3taJqp9Ra0tqNtlugbfa32W5xvKMkAknYkvUi6kKSSWEl8JG6SPSRbSfaRbCZZ/e/oiJYAbNjfGcd8+jpNpSBgDrSi4TCb/tSZjUH0b2o5JFeRnETSj6RNC34zIuZzOckGkkUk7yiQtbb/D8zZ6SSLlTaZSXJyEwAiFQAPSZV6DcbZJ0P9/hGS3STLSMa2Dt1/oDn7ldolJH8lyYqzrYBkodIqa0hKlPliMxYiMZM4SJLV79n0DSQ5gaSb4TijSP6pNNTdJH9vHcb/DRAxz3mPpHfM92UkfyP5gGTTQbwkSsP4VTqJHnIWS+l1B8n3hl37kFxM8juS9gYN9TLJrSQXkGxsHc7/XnP2tNIuRgB9q0xaW5L7GECME80iCa1GVFpLoy+SSBJJ7CQJ8nN0m9jPLPFF7Wd1nBxl2pYZztVTnX826ndvbf8tmqitIrt9Dd8dUBrjW0nfaVStCiwEV72aSFJxJr6v6IVvS/qjJmRHIGLF3posZDsrkWz1wmYOYmjGNpzaZh06pJMiS6Fj6JIx6UEBk8WKb40kecNg6qaSjFZS2jq0//kgOpHkaxKb4bsHSB6qB49DgYdYz8frR2JRyUAsKemHLWWkOLxkiYJO6VrzzqYwvZDa0UmREKj+xu52Qgn6ZW3BcenbMS57LS7osQxaGwWmOgHKFfS3O8kMkscMWqlAacGlrcP72zQtGrE+jDjRWEVsjbxntIjtRDUPmaNQpRnPbDwHf82fgH2Fx9EXZLPs5IQ5CFVmP+0YacL60EF0Ulth2t9Hts1HqsjiR27OD7ih+3zc0O8LJGQSF6+g3UL1h+imtFOu4UAXKi7WGif6D4sTTSD5xPB5CckZwsMiTGjJ0my9tGIc7l1/NSoKBxNoaLRT9kjQ6FqDBtTNeSRtEbbSrzQnbffCFHJDC5fR+z2w+AJILCJtdkBoqX3F/TBj10l4bNPl+POQF3DtkG9oV9rkFufcTn87kHxOcpY6x/skjNSPmp5CrUD4rc3ZqBgA8eBMFl4VDYZGTnlNpR1nLHgQy38iWuQiBZW1WQJHeF9aCvwpl5KcSr8ZTtolG9ZamOwe2EwhBMIWRAJk/0JONmnk/usrYPcsgrWGwBApiwLK7c7FtM9n4+2d7+HTsQ8jI6sGerny7jScTX/fJblI9fFDFSJYFncmmVpR9FuaM/af9qIhYDiH5FJhvhiG6TRK+T0x7ou/oq6SLEv6L5LncItYRqGm3R9I40xKzvpZG9d2A/ol7UOeqxwdnOVob3fDroVQS+DZX5eBfd5M7K7LxGZPDhZV9ES1uxMfax6c5U+QjVshWDbzp7IeMCUX4Kuzb8JpfTbFmre3Rf9kKybJI/HXXw1rTXIL3tt4Ai7+lJzLpBJlXlvbkZizwwHRHuWRcfxmuACQTYYGX1p9Gq7/+inJLVL2Sk4DLROenHcQtpzWp+My3Nnjc0zOXQ5nSrUMLERUiDFE5w1b1W90qVEiFkG8C0nrfF46AH8tGIOf6ZXAtAKO8kuo13uFLavOFZrrhdNvwfXDiOfToXVffeDiCxK+yiIFokA9gJIk2Aa883dsKh5EJL641bb9BiCC8oTYNHxGA10aJdAPLb4YD3zzuASPs0IORiDxdrjznuidtxgvEn85MW8dbaNNXojEhnHORyIadAJQJGJDOMxiFa+RkBWJtKfNUodAbQY+KRqCmXtOw09lBCZ7xR9h8T4ptJKXyHd1B9w+ZiaeOOU16b0FRDeYoU0kWQWZ0G3wGqnv4+Y+ga+3EX0i709otqNvrKU50l6nPMTQ0VoJyCj+0R6H7IRIePtVv/z/lyCqd56EBmIA/YsAtPARIHU3Ofs1MqDjyZmLkGPincc/iceHvUHciPalTQjT/TDRDzWTUhW6VAtsg0h0PYJIWEOIgUTaJUTeXDhkg580ki1iQrqlFhFfMm76ZSJe2DGe2JzvM9grx4s+BcnVKuuJe069Bw+f/qZIiCggHcyjSZfetuB6PLXoXrq16+rJlGqTSGiDSMlwu0aZ8UO1K0luJjnG8B3Hqd6CzBu644RHZimAzIXMCUZbV5LnlObvpkzychJS8xhm6Fe08TG4CuJGkvUx2/je3Kl+F73AKnXO+0n2x+w/huRJFevT1SCxFKpA7upfB0RRF5687vsXX4aZi/8kNZCtVnIKd4eFDkfVKfNPuwWn9t0g52TAQROdw8929WOz4ZoYRGEx4hoHf0j0SIg0kRnBoIuA5EAoaCdxwBdwIZHOn2by4a19IzE1/1IEQ64fybwNF6aK9kd1Du4b8zAeOultqZH8jU9FBhZf5g/BWR++QiaMkGbxxiKNY1+nGT7fTvKXJu6GS+0/6hB3jANh55IsMHzHVQ2vqfdfGrxJbmtJBqv3y5Tm58Ypnf6HOM9Z6ljR9p4KcTQH/jcNn69QwdumGnFS3HF0Lr6BRN+z8Ao8uvAhIINMgbVWaiB3x2/stupT1k6egj4d9wGVZuGQwZokAWSyKxUWC6KQAJGuE9DIy9c0DywkmpAI7SlBbieTV0taqdqfhintvkc3exVO3XTdYK8vYwEcZSeLfiQfwMxFj8JPWuzPY1+VHFyFf7REsny1Jlz7zX1yfjHwI43MWOcYAHE7/xAg4rjUUMPnrWrg+Tinqu941nylYmsLDcCKtrDh/T8MAFphAFAUUMT4RL6wl/qOLgArlSYqMuz7qdJC0bZXZRay1PVFA8RvqPO/Hacvpaq/o1TohNsfVb/mxd4IUzywCJfdbhCbIqPUjbdXn4xHl95FYNpJt6hOXU6b2TD7Tl00YRr65DKA7MSTaWcLXbOZrtFCyDNnyM8WUgeWLPlqIhqRkAQtlYiKxvumkdbKJEmH2aLBSsCwWL2wWAL06oPV4ofJEsQ2fyZGpOzGV30IKGb/SQikzBadZiClb8OspfdTHy8St5xxLOJXBKLrFs7AvrLeBLa9sQBCzMyN1gwPa0ID/DEGQNMhc4fXKMCwKdpl2P5YE0CM0kM2h5cZUkfjY/abrgb0OcN3uxUouB8/qu8ujvntw8qp4MT1OZDJ67WG7U/JO3NQ4324IqMjZF4y2ibHu4iDQMSUxUtcpNiditpaO6prnAj6TKiqdOGa+dfj8gV03kQyzTaPjAGFXBfBlzz1w9NnYGT3LaSR7AIIMKcoIfJEoGgMJCmaMxH7aztjY+EAaK5ECThzsgSTKQqkOgEgszlIn/0CUHarH1sDaRiTugOvdPuI5pBjKsK2aaI/BDqk7cA9y+7GtPnTsb84A4FqM15afi7e3ET3JW2X8gQPaheo13ySVw3fnxJn36sM7x8leTFm+w41cNE2RElso5mITpDlM0YwlzcBOtMhFUBDWCNq0u6L2V6unI0oeFk7ndzMeV6J0dYtCDaSAraEdQz98gXsrWmDJIcbJlMIdb5UBN0dZQSZNRDPZC2SBk/7Z28YMhvnD1hKtI2Mj4lAYyK1ZU6SgOD3JjJVJs6VORQvUsQ6qxxPLh6JL3/JwrZbSKtUEX8KWaQq1CVfMpurSFgbWcmDM9NpAzCbrLCZ/djmS8fv2q7B6pqOeHnvyc+Qq76AOrBbkHxTGC+vuRYv/3Qek3DySQjQiYUyvXEwiFjjDDKAiGfwVMPAGAc5TQ18tH3exIBzNH+TQZMx8V4Tsw9rknExZHj5YXhvxuYQoZfG5jFeK1DniJrLfsLjbtC+saZtjOH9lhZpIrbYtvQghqaQWSocBE9dJtzuDkRiya6l0sQx+5QpoHPWZT3QPj0/64lhz4vSMp3NswBPotIonPdKVaI0kVmaNI3NmbkdVhVmobCG7GWETJs1uQGApkQa62QBPAuZMDOBhrWRiTWSeA0hQkAp9CfhwY4LkZu0j1y5lNtlrMks83PJBZKvhVySAzGY4muhyTFcZ49hwFmDHNd4mjVKPNccYqCrDe8T4mzPjsn37ToKj9saoxQqD7GvUdMlx9neX3lqPyheCEOQuXkQCWeNuO4Dx5OGztgm8emoVPxHa5gAmp4Hb8r0m/rOhSOFkOen+2pyKY2ToCRRgSJVcaM0xZNIHGkcDsAvlTboVtI6QdKs1sR6AMEsj6UTI9ZMGoHGL4BjIuBoJGbSjlYCU0nIibaWGtyVu4yTttdTx/IaTVQGDnMlDoTqTZZPGUnsvwxpHWPO0AgM4wB1auKYDJqehs+FcfZh7+i6GO8w/QhB5Ilx2wceYt++MaY3VrMxsG+LMcGPGO5NM5pIdadf5z2YMZg0YlUnVdAT07zp17Vrs8VyQ++PRRBRF+BxilwqERyyWk4i5fxdcj3PqedDVtJCKRlYuDsHGdYwhncIIL8yQ4JIgM8ljyPMHx2LTKDQPgQcBo8AkibBxEDaQWbt4swN6J36i4ZA0vTDvPkjDTdrKRoqJOcYVLxRU3FM/DvD5xlNHJf7kane1ykPKbYx0X3HYMI4KPj6UWijxYb3d6h4E+J4nD0Mn9fH2adWmeJflKkbJuNnusSCn8bT0/7QINLVfHtsxEvo2YG8yCriU6ZQ4z18qZMu7LwYCal0fwImgxtnE2FhnQHAYBAaRWkYYd6UWSPPbOnuJAzIDaJ7WzP21NB2m+JOIiTgUK828cqltAyiEGmTVGc5Ml1lCNN7kymCmrANaUT0z07bzqbr/EbmnfvNMSRfWsw1CPXPN3mK4buoCeulBn6jIVo/VcUnuD1j+M0I5WoPUe42V1/+WYnR7S5vQltFYzRRHnLuIYDZXHsxhgRvUMHNdJWy+qNKShtDBz/EOQ678gMU2Iin6atEHJDrwMp6IjWhBEO7ftOMJmJe65VUbc4ZBEAz3U/iRvVJyojlZNg93SfmrJSXLupYrar+1QaNONXLm7vgos+GkIut0WZXA4gIQIIP0TV9u9uCcT1McBJgtlcwb3HIeJJJBia1JK+w8rouQcTaJ4PA83XJQLy7bzTauypELMlMUkdAOSF5D3uNnaFbpHni/hKhbkt8qEsyafqqPCOQOiitco1h7tysXreoxK1R7c9WYIHSKn80bBuuBoPN3L6YoNwmBZKmCHHUS7siJiQwscUBPPZKuQIiYv6JNMXlho09lXYqV7GkWTHm9fxm0vPy+DWkIEv7wkqT98GT70Xh5IuxasIdzYAouoVuyeBOO/HMKY+T+iIOGLbJgwaSRnVO34bhGfkyEyNSGWYhGr936Fi6vR2WbCXwkycFs01pFZp4FgKSizoVSkNZXQRn9U4kHFqwuYz2sUtuqDFy6HCbivJEgFEzy3tvYlA4ffjL1gvw3LaJSLBXye+oTyUEoiEJB9DFVULHdowV/eTErjuX+N3fseOKyejA1QUHjpNVlRpvPMjbscSkFGK8V1J9fGPraEZ6054kkF6qplsTgxB5FRHrsXDnhaT655mgWw46njeNteU7tL9x5cpc2j5S/IaL8/jea5HG48VJaJokpuoOSHFWQqul+12T/Tb9jrw+veQQ/ZpPiqAfqnNLmJcKrqgZA2e6VUzAWuKpFT2QnbkVM8b8CVWXTsL9J74PR0JA5kGbdPFj444VwE3Hz8X64h54fTVxwLabOFd13ICUvYTMGkRCZFKsWgPp5sv02bHyQDqqmaX76RQW1kZm0igWlQFNwze/FCMUDiG7XSrauaqx0U0/FPeIjuHwo7TCiQGvTcf8CU/h7B4/01zSYGUtQsdeTTyti7MMISLVqeQtOuwh7A2kI9dejr6uYuys7thDxLHKe+GiY17HdUM+E5DYeNGVuH75NXh3K1Gc8vYFsLvPl2q0JUlOPYG8vgIEE5GX+z10uud79w2fA0vdh7DVnANz6FjSCG0IFB66jl0Eink02faCBnfyMW+ggoCwaMtEHvhF5KRcQfua6Hj57DlmZ69DbV0WPBXdb6c+LaRt7AV0JwDaSasiq81muOmaA57sL8jLdNOgE3q0YgGulALcNfoxPDxwDubsGo2bf5iOssLB35Aj0Rb26jPolfiM1o765aPf7UHQ8QUBbyscVRjbey5CESsWb53Ag72YruMKodV0804EUuAkJTFz1CO47ZjPZEiyTsayo7WFWktAJMwa3V6NaNZrZzyO3e5sLN42nktcczonFAnARITSUmqPxRZERWkS6sJ2tE2pRU2NGYlp5I7TgTSNDhb2Ca94zZ5StE+REyvJHqb9uSREpTkSPFj9EzkIO3ph2f6eOLv/PNZDxGIiWFfaHV7SOlYydQFSJvm+DGwgzjYxPR8WAlkfVynma/ogVr/Du36Fd89+UIYfCFOpybWYM/5pPH7M25i2+oa6tRXdP05nsLWghXQzvKQNpnRehEePexPhsAmzNp6HT/eNCO6pbTO3OuSaayHNECRwuSx+ZJNHO7rNT7iW+jCo2w4B0w+7LMCDmy/ZWx1MeMthDqCGJsEVXRbisaFvYGdlNq75/kbPT1V5H6aS+Q1ELILz3dRrHm7t/ym+KRiE29ZO3VHpT9rhIo+zmu7BubmrMGvwq0jJrhPXeMngZbiw6wrMyT8Rr+06DT+7O3zlCTm/spBW4WNZCXsZtmoMz9qCP/T4FEO6bBdD9lm3+bh305S9Ff6kt7jvHjr2xXlLMGvoa0Rhw9IfLVPg0VoSbIwHpDpJd76edCuGfmDH+u1np/ZKKmzgQ8l+ojAFMqHZrgzvLxhEHCSCLm1KUem1ojQYwGnv6Fh7azWSnZoIRv1cVInj2puEK5iT6EdZDb2vY8SGRD7141+6YcjxC7G1lGZgrR22LL8A7VfrBqNfwn60dZWjjLyEJRW9cV/+RRg74l7Bd1LZpa/NyOra4duEbybdXCv6XyuvlF81upaO2aX48pwHpA/S0kVT0WR/kixpMROhv+uED3GX90ME68xkdu1kWnUxWAwQpzMoaXNYMSW6TZMHLcfkXssVBVCSKJlZl+wiLBx/T0OfdGVQXXL72J7rsLHTdPnb6PYkqUP1soaIldkeweXH/QuXD/gXQnRPa4IO0a+IrgkQJZCWF+fUVbCC+nDuwFU4t8eqg/vFcdnSxpGd5iLW56v8iu8g9a6W+1jTIv5/TpjhajO7d7Y34BS/rva48PiS81EdyoLTakJmUgTPrxyJ20fsRH6djl0eOwKBELYvd2BqRgD9OlbC7fPg681BfDwlJECUlxxAcW0C3JVhpCR5ECpLxI+F2fjH+Gfx0JJLMPqt5zCu22LSiia8vmUSbu3yJZZ5OmAXmYAiLqf1p+Grir7okTYfwRBxB0dZ8oJz7no+ISlQRjfYVQ8UrcHz1KKMp6VP1lE3UdR0R3/jl3TQagsj1VHXsF9EgkevjIkBVx58Xr6v4r0vZpta0Km7DeeK2S5+G7PeQSScK2S/LLZIQ78M/Wh0DXoz/ToYPGYFsc9VaqURiFJUwq0O8dfEcwcCLrvfBUvQEuaoMGcmSO1aaHcr2TwLqatCdyKuOnYNbjtlPW7+7CRsJnq3vdCKmy+pQs+2tdha7kBtwIRHztIwuhvdGU812tGs1WjaHqgOkmouxkdregrzNyBnO2YOexXPbRgOtzcRdYFEXN19Hv7Q9Ut8svIerHJ3gi/kwH19X0EPF5nXIJex0VWbQ5rL4W9HH1xNxEp+paosGZwVTkz4YNBplibAGJYVMMKpjQVyDKgPOoauKIamBt4cAxAFKj1swL4eR6tGE+3RY5gaH4s5e7T6VI8cpHiSVTjjIE30akzisVGuWXPJE136Obl2FT13J1q8efCZkGD249HRb8moC5FnkaG3k/diT0Um8aNPf0mDy2/C8xfsQG4HRl2ivDMRHXo58STCbFuaLSZTOxzwhNDbUUKkfBRpFTKXkQB6k/1+8cwfpTfgU3V5ZMby7G7MLhyBAc5ivNxlPmrCTrq5TjjJpqO2vefSr+68YPHEO6t5aZBe1zCzxdLtZHUTj8CccVWA6Eedmo9WFStuaXUtD45T3c9adazD6QM7UulqmtcYfqvL6xJsoEZdo6b6Zor5fYr6vU2eP1BrQSVNwFLy9JiTajQr2tiqkGKtgzU5LBxrUXocPFJOpEvvnOf0lZ/diXk/TqX3FdU72J0kzyFImsBUEYDNGhA5M53zZhYHtEwvumcU4v6vh+OKEVuRy6UjBzLpcAGDUQ/LyrGkMmS7umNTsR2nhKqQX56KSV1W0izwihsdIfXrDyQhGHAh4E9ApqUGvVyFePvnS3BhnzfFhReFEpBiJyIfsfFKk6olmy+pvsDmxQfn/UncWK69FgNH3du7N4uJNYhY47CJdadFeHDw27C2D8NzwInbV0/FZ/uPRzLdcJPWvG2sJG06igj39T0+xzPkFa0u6wEm0i1pTLaZ1zDZ/rmqI+YWjBTnZW3IRHtc+7V4csgryGjvQcHeTNy0ehpWlvZBut1Tfw0+ckam9fgSd/T+CO/uGYOniR5sr8kmJ8VGtMNZHx+yWb2C2w1K24lryDm4pPcSscSdayNjwdQsiEQIiH58/6Ir8eYP04Ascre9WQd21bTvT+4iImHyIsIOhDkxaqLORpyyFDYYQU4C2bKKTBzXtphwU0gn5xJZSwOISOfq1CONvNUkGvDCavq+yIUKv4Zz89bSjNIFyEKq7prrryPkkoKAm8S5MLqh3R0VCOhsUiMi3pHPUVWO1NJAfbh+Cu5J24NHTn5dZFFYNU/94nq8unkK12Ynkjs9sUQajGAL1EAyzZBtjxUMXzhn11icQ17aR7+chaKiYzi3eGYR9I7NJGNllFyLBD8u7TP3480X1ZHNyII5ML5I1wJoXHreVB9SqQ/LpxeMXE8zwwazb2KhKLdjQ6QVv7H/+HlfEDCGdViBJTvHwlPZWYOjYlKJfPIB65I+NPE33Ft0zCePbLgc/uocroxIgr36MrqXp5N0VoojEvCl7iDQfrK0tM97S7ecF7574zI8c+xLGN9ztazPCrQQRCKO1wb4ZPMIzFxKZixtN3WXV4v61v1ck32615span24HppTEhq5PiZiaRwCQTAMZ4hmWFYdxuQQ8Nz0PlwmV3IYNVGERjZUSuqTAGiqxeJtXZBkqUW7zA2CIIaJTIdCLlFvLYr4Q1bCSkTU/fOK2q6uEnjCdjgJUG7SRhtZQ5oCW0TCNXU3Hl06A0Ozt2J83+8w4t1n8d3W80XhGjK2taMBeeswSdBiJBUu3FPRBc/vHyqWeotJFTE/ptIELW3f0kXspRvcR0XCD6fRubT1Uqfqryn/TSZSEwvnlXrTMX/9VXIFS9aW+6hvD8Zcw6k82bx++nli8Xnk0b5HAxYPB1y6ch6clX+loTprT9Gg1RPmvYmOHb7DwwP/gZPbbkROz+ZAFJFUu6AkDVd8Rf0gUyEL0cxclP/tz+7OM9ZUdsHo7HWoZJPGpazExqwaufsagaUmCR0SduGVic+iVwoNmpuJQLliisZCfRrsQCmR63I6jg9f7+mCPJeMQYXDGtdRE3Bk0b54JY1URCath70cs3q8j1xrLdzEhzo6qrG6pgO21rbhzP1SEYXluiJXBe5YdjNm/Xgxvtt9CtDuR0UszcHDZ9Kk5zlY4qyUIu6T+cgouUwhHeHabR0NPqBhxMTYeKTwyuSDAMS12Noi4QnYas8TlQp6M2RO58p0rEJywRA6/tq9B47FlAODYUkoRXBUMyAS5dA0DpcteJgcqDxGtdIi/H1wEeraFH5dMqDd6Oy1CHJqIppnYZ1NJkgLV6Otczt+PzAfuieHtvhUbs1iMKhh6Wp4PRjTdj3uWnMaaWkn/nzci4IQBoMJCAXlyo8GsaGaZlEHcx2Oa7MG+4NkZYgt24hXLHHncaK1FAlFi6WLYhYzchup7W3Ef5C+oyEqHof2qHpkvQmq27mJcg7E+EghVfgVaaDzIk9nawE6ost6mupkZ+nAN9s42fp+zHdXo6GYn5c3vXFwJZmoIOAlMPwszd83KkvRTS/TnyEcIeeJEwrbD23OBB6IBz2z8gJ8u20cAWhrA4DkHgFYa+e9Xzh02p2dF8Bp9cMftNcX1fM6MovFS+ae+lXOObNymc01NVGo76/CgNS1WFMwA3kp+3ESL+XxWIlIKwAR94ouIWIQ6SR1RKD3Bm2wUGcTWKkQ+L6o7MoPf/iIjt+Q2WEOZa+WcmitwQDqehQFYcbKwS4x29c3U98TbT/i4GdWHkl7U4Uio+25mDLX6Ti4tvpURB8JJNvfVfLYoT4fKyoCdG2J0KIWbzMJ2AR+jlAGZqy8jrpSHL+eyO5+eXtld7xVcAKSSCv4yXPiQWetFAwkkBeVTO95EaKfHxFCmonoXaiYXotIipXI9wj4kGEmE0ZmaRRrPBqS6roM+r1DaCL5KoXPESGTZqY+sZBdQHsyhXPLe+N7Etjcs/HbN0uMJoprf1pqp46wRc/La8pON3zPNVI3xex7acznP8cAiBs/JOPpOLVXzbv4QkeQ8nhs4VT4ynqRYtwsFwdq0cevRLWIvh5m/7vP7j3p4t/nLEeCSRflGHI1q5k0kUV4UiZREx0QVYma5pO/1hpuGQcHLXT5DIgOGdswJGOriMEEghIsrHkkgOwCoLwWzUzn4rQDHyaN0xx0GY/s5eoP/QOYIusa2XnWoOK5APq/cwAtMWyyiXj3v7XtUrVIRh60T2UhEFOJGatx5zVxzNmqJKZGmbZlLQIRa4FIhYbP9pBWTTwgw5VcV83PCQqQb5e8r6HU1FF57zZ31/Mf33mm9U89P4Tblyk4R0RnAFlooLkWmoBkctSXtWqqdCNaCRGh/X3EXWz0/YLRM0mr+VFZ3kUuXBRk2iZMWVTLmYj/cKJTLM+koclIKMNju8bhxwpyFVwls+RTSCKSD3nayfMwCWayGTmkM8o84WU1o2PLRNqpMP/LTfCh5jRRSxsP7rPq/OY4VZAvQK5ji9fY3PzN8LlCmajYQFhOzOeiJgrTosB85nBmUD3X5Qz8vHG3wkUDyuaCX93kJT2w4XJ8uukidg3pMmsYBDvJfNz54I4JT41I3oXT2mzEdn86HKSJwmYCEddEi7JWGnRRzhppRMBZa+k06FxW4aUB7u4oRW0gCR4GLJO3kFWASK6G5TCCDisdwyymuwldEguxjMBz9/YzCSTVj/I6XlmY7+DFlLhs8Cu4e8A7mPDPJ4lYE01JKMMhvJEkQ4FaU9mzl5uovDLHkOMjbUyIbzzE9u8PAaK2MZ+5Rjw/zn7pcUB0VOv9DwIR51wSrD4Mzt3R4Fvo0rf4pNtMPJq2HfcseUAun7YEuID/aYQdp0/aPPX0Fcc8g4FJ+7HNnwI7mZmwKKznumhZE416EKlzidoVTWkkC4p9SSJ4ye/D9abMLswimzAuaTApAHUnF7OUNOP5P3FdmOkb6sc9osNcvEVe2u3Dn8AT42aLMMWNhXNxI3mZSCg9GsvSlLlLQOOVHP9Xj1yrUH3MUJ95QvDzpBbEAT1+Jc3ZhCaKZo9jI/G10u2/e+y7KPOl4+mlNGbZG2S5qaNiQq237cbTN13X/buBz6KHoxxbfGmwEchMplAjU6bFkHShjSKSR7FGkgCySm+MXjU2X6x9CETS79XQLbEInrALJ6y/BiV1WdvJjE2s5z8l/TF12FN44szZ8vEFJNP7f4SnN52HneVdZYAwPpDKFZ8Ixkna8uxt6t9DpMd4OnVHMR67Ide8OeKMTUYcQBjbijgml9ee9ULj+u7YVHHyrw+iQ9UV0RzTiF48dcoLKPSm4L11v5ePZjGTe+UsHlHszVo1YuP0Lh/0nIPRZN62E5C89DtLdKlPPBBFTAJIYQEii9REukwrRwk0bRFm1UnH4VTKZk8HnLn5chRU55YiofhEUTbHAKrohsuGPovZZzwpg/x+lfsjRT+1zxe4++sHpCmOb9Kq0HiZcktbLMcoPorx2N9kErz5lqfccvbMJqnvMlW5xtgYjWVsPRTQtsY5Jse3eLWvV1V58D5voxnV1jyQ1DOG3p34KKYMIR5X2kdyEC6Ncpb2K/Jmbzxh03V4snAUutlqkUd8yu9PhJdMlc+rxKekTr7ydg4LcLlrRCfTpWmC+7AIwkHA6+aqQA4B4PWioej/w00o8LTPJwDRxev7wTVERQNxyaBX8Y9Jj4v+1WfuTTJrdHPfD9Cm7c+ybji+ZTpSOzcs5vOBowDR0TxXXGVPxfLt2pj4zy0xQI1tE5o45jilnbnAn0zPQQ+8OOxO890fTb9wCFNH8ubZT+DWMXQODvL5xQOnvXCUDqSZ/twft12I4VunYHVtDvoTF+lhryaXgwg3kXZ23YXoNlkTTt+bldmykfArZ8RdnGB1laMzgecHTy5O2XgVfreJn3tgeh6u0l50vgqxBorO/7uRj+Odsx4TzqguSzwsKq6RxRl8V1oAdw15Uy4fio+XI3HxeZHfHTHfrT0KIPwa/3zOraLTxsYPbogusebVvT/FbGcT2i+OlYpdurQwfnC65c8n2oCGf79wsagxckol99Di8/HAQtIATrIISfukex2xDIMv4z3y4vLOabMeUzM34eTkPUi01AkiXUtg8kRsomxTV9rGQu+SiUfxOnuO7XDidWVNLp4vHogPi4bwE9hI25VPhikoo6Y12WIp0yOn3oG7T/zY+Ixrbs+ryCzfsH7c17K6FHR8/w14vemcV+uExsuW+ZdLFGewNMF9tij1zoPEK1e7xUSG96todaCZiHVHFdnmgV0ZY1KXqvPHm+DtVeribsXDDhjO/wsaL0qMPm7Q6K73Un27KY7rXq1Aw7yL19k9EZNULlQxpvprO9znEyWi4Tk1F4lopgn3iRoduuX3j/kIQzK249wvn0WYH93Cy69N4e/hKu5EnttV8/ePunV+8bH9BqRux4kEsk52N/o4y9DFUQU7HYA5T4jA5CVwba5pg5+8mYJPLfHkYD1ruWDCFtjds5BQ9GZ9+Ly8B7v1+GTyhZgwYI0o8RR1LvLWP6gAFOUsSeSDeGyWIOz2oHhOUZzmirnp8ZoKPIm1+YPibL/7KL0zrtgZ3wJN01RQ09iuVS6+y5B3e11Fq59V3OnMGIL94iGO90BT19ZSENUo9EafNHGvUL0a7ueB46T9mf3XY0/WeJwyfxbyd56hnuFIToHJ/zqcJa9Dtxy7saLXFRvL+nHdSg+OM6URmJLJe+NaIA4fuokcV3JAM5DIa8a2kcb5BjbPu7DWrqhP6vGaL3dHdOq0EP88awa65xbJlQgNtcYzVf+i7UYRcCPatmJbH1RV5Eaz3EdTNhtPbTMpf6uFXCf62XEU544NcsYGJzlaPS2mT/zMIS7r50WaZyltdFMLznkrDlGycjjPsX5b8aKn1Of7RJRXwzRd+SQ56ZXYeunVeHgVmbd11yJS2pdc6iJRjkHsey3sVWvrWX/E2rXSm9m7Utdy5PJZhiORZHMwn7TODnq/x2B0ee2/eACElbTczHE34M5jPxUw0KMeu7y1nOv5g6HPd9Z7E3SLP9t5siTWDG7dVKoiwLYWBgjZO9mp3v9LmbJSpebfwaH/QySv6++vTKYfDU8LYZf+DcRbHNE0L11uCGq+qMysVZmz2PYPxdv6qb62MxBwKDDNUbxugDq+RR3brajAzGau7Yj+LcMNMa7wKsj13vKp+g55u2tLHHhy83g8umkKAuXdpd0jkiyf0NGC+8UZ92Ci1DwRK2wEntv6zsGd/T9BSrtacYnCUzTVz2i25cZn6bBJ+1P9hVKfrl5wC15Ze7V80FVri9ccSkP7WjKxjubfdz6v4gbR0oLjVej8KhrQT8SSFdIOCQk+PHDS+7il93zM3TMCC4uPwUd7R8LPy7H9aqEAA4sJMnljos6H83FilWxEmBxn8j5M6DUPJ2RuxoWdlyGtfY3wCvVig/uO+qfoGwN+0+KmKEzhVpgcuvmU/JuCjY0bB8T4n/wuUiF/VvVzlXdzEQ1wsfCS+FmciXW4cuhCXBleiOdKX0K+Oxcry/qIQjEuGi8nDlTuS0KWoxrp9mrYSUv1SinA8en56J1agNSsWmntaw8yXZmKKJ7dOK4uHo+3qhUPv107mv93tkq5nB+goX7lRKWVXgI/aUvDTvGEe69cqpOWVIthBI5h3fPrq2MRXd8UTWNGa/rCSqFWGYInWn1k9k40fjgUN35m0MSjjBi3tt84QhqNLYyDfGqp8ekYPMA71MBO5kIAkcdVa+LFylA3ZJGCV4HFqz675XZdpS30hmjsBUrT7Y4BkFd5HSNaAfTfp4mMjQOQH0M+V+e2mJTABzJRIkzfEuVdFBCfLxPeih43fJ+pAlsjFTjGNuEO/115GL7WofzvBxEUUPgJ9PcrTXGbIThnVRprXIwWq1CaJBolZgCl4dCZZQbfLOXe1rYO4f8WiKKNKfVflHDy70rIR9H1jNkvGS0vQ9iuOBhrvM9bh+1/H0TGthANSbuOinhzCeixKgiWgIbamYjSSgxCzgn9oMCzsolAWmv7D2n1wcbW1tqOtP0/AQYA+dH2aW7xMoEAAAAASUVORK5CYII="/>
          <p:cNvSpPr>
            <a:spLocks noChangeAspect="1" noChangeArrowheads="1"/>
          </p:cNvSpPr>
          <p:nvPr/>
        </p:nvSpPr>
        <p:spPr bwMode="auto">
          <a:xfrm>
            <a:off x="9226550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8779" r="7063" b="4741"/>
          <a:stretch/>
        </p:blipFill>
        <p:spPr bwMode="auto">
          <a:xfrm>
            <a:off x="135100" y="1451489"/>
            <a:ext cx="8786649" cy="482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58669" y="6306208"/>
            <a:ext cx="265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http://tg.ck.ua/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9379427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088" y="525463"/>
            <a:ext cx="8401050" cy="862012"/>
          </a:xfrm>
        </p:spPr>
        <p:txBody>
          <a:bodyPr/>
          <a:lstStyle/>
          <a:p>
            <a:pPr algn="ctr">
              <a:defRPr/>
            </a:pPr>
            <a:r>
              <a:rPr lang="uk-UA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Співпраця у галузі підготовки фахівців з 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Assurance (QA)</a:t>
            </a:r>
            <a:endParaRPr lang="ru-RU" sz="3200" dirty="0"/>
          </a:p>
        </p:txBody>
      </p:sp>
      <p:pic>
        <p:nvPicPr>
          <p:cNvPr id="52227" name="Рисунок 4" descr="Зображення, що містить знімок екрана&#10;&#10;Опис створено з дуже високим рівнем достовірності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487488"/>
            <a:ext cx="5788025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Рисунок 6" descr="Зображення, що містить знімок екрана&#10;&#10;Опис створено з дуже високим рівнем достовірності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2108200"/>
            <a:ext cx="6154737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Прямоугольник 4"/>
          <p:cNvSpPr>
            <a:spLocks noChangeArrowheads="1"/>
          </p:cNvSpPr>
          <p:nvPr/>
        </p:nvSpPr>
        <p:spPr bwMode="auto">
          <a:xfrm>
            <a:off x="296863" y="5673725"/>
            <a:ext cx="8726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400">
                <a:solidFill>
                  <a:schemeClr val="bg2"/>
                </a:solidFill>
                <a:cs typeface="Calibri Light" pitchFamily="34" charset="0"/>
              </a:rPr>
              <a:t>Робота з </a:t>
            </a:r>
            <a:r>
              <a:rPr lang="en-US" sz="2400" b="1">
                <a:solidFill>
                  <a:schemeClr val="bg2"/>
                </a:solidFill>
              </a:rPr>
              <a:t>Mantis Bug Tracker (MantisBT) </a:t>
            </a:r>
            <a:r>
              <a:rPr lang="uk-UA" sz="2400" b="1">
                <a:solidFill>
                  <a:schemeClr val="bg2"/>
                </a:solidFill>
              </a:rPr>
              <a:t>-</a:t>
            </a:r>
            <a:r>
              <a:rPr lang="ru-RU" sz="2400" b="1">
                <a:solidFill>
                  <a:schemeClr val="bg2"/>
                </a:solidFill>
              </a:rPr>
              <a:t> безкоштовна система відстеження помилок з відкритим вихідним кодом.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50" y="520700"/>
            <a:ext cx="8229600" cy="1182688"/>
          </a:xfrm>
        </p:spPr>
        <p:txBody>
          <a:bodyPr/>
          <a:lstStyle/>
          <a:p>
            <a:pPr algn="ctr">
              <a:defRPr/>
            </a:pPr>
            <a:r>
              <a:rPr lang="uk-UA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Співпраця у галузі підготовки фахівців з 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Assurance (QA)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13338" r="8611" b="5174"/>
          <a:stretch>
            <a:fillRect/>
          </a:stretch>
        </p:blipFill>
        <p:spPr bwMode="auto">
          <a:xfrm>
            <a:off x="1039813" y="1577975"/>
            <a:ext cx="7126287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98179"/>
          </a:xfrm>
        </p:spPr>
        <p:txBody>
          <a:bodyPr/>
          <a:lstStyle/>
          <a:p>
            <a:pPr algn="ctr">
              <a:defRPr/>
            </a:pP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кафедрі КН та СА організовано курси </a:t>
            </a:r>
            <a:b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основ програмування та інформаційних технологій для учнів 8-11 класів</a:t>
            </a:r>
            <a:endParaRPr lang="ru-RU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5" y="1677724"/>
            <a:ext cx="5707118" cy="4446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21" y="2219974"/>
            <a:ext cx="6681240" cy="4196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68" y="2644667"/>
            <a:ext cx="5407570" cy="40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8231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075" y="468313"/>
            <a:ext cx="7031038" cy="1055687"/>
          </a:xfrm>
        </p:spPr>
        <p:txBody>
          <a:bodyPr/>
          <a:lstStyle/>
          <a:p>
            <a:pPr algn="ctr">
              <a:defRPr/>
            </a:pPr>
            <a:r>
              <a:rPr lang="uk-UA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Чєкаємо</a:t>
            </a:r>
            <a:r>
              <a:rPr lang="uk-UA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Вас на кафедрі КН та СА!</a:t>
            </a:r>
            <a:endParaRPr lang="uk-UA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55763"/>
            <a:ext cx="7875588" cy="504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352425" y="2028825"/>
          <a:ext cx="2419350" cy="412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5" r:id="rId4" imgW="1362240" imgH="2333520" progId="">
                  <p:embed/>
                </p:oleObj>
              </mc:Choice>
              <mc:Fallback>
                <p:oleObj r:id="rId4" imgW="1362240" imgH="23335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2028825"/>
                        <a:ext cx="2419350" cy="412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1795955"/>
            <a:ext cx="1200150" cy="800100"/>
          </a:xfrm>
          <a:prstGeom prst="rect">
            <a:avLst/>
          </a:prstGeom>
          <a:noFill/>
          <a:ln>
            <a:noFill/>
          </a:ln>
          <a:effectLst>
            <a:outerShdw dist="17819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4532313" y="1708332"/>
            <a:ext cx="4105275" cy="2384243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>
            <a:spAutoFit/>
          </a:bodyPr>
          <a:lstStyle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3000"/>
              </a:lnSpc>
              <a:spcBef>
                <a:spcPts val="1750"/>
              </a:spcBef>
              <a:buClr>
                <a:srgbClr val="B0AE6A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04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72</a:t>
            </a:r>
            <a:r>
              <a:rPr lang="en-GB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-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51-15-84 - кафедра </a:t>
            </a:r>
            <a:r>
              <a:rPr lang="uk-UA" sz="32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комп</a:t>
            </a:r>
            <a:r>
              <a:rPr lang="en-US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’</a:t>
            </a:r>
            <a:r>
              <a:rPr lang="uk-UA" sz="32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ютерних</a:t>
            </a:r>
            <a:r>
              <a:rPr lang="uk-U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наук та системного аналізу ЧДТУ</a:t>
            </a:r>
            <a:endParaRPr lang="en-GB" sz="3200" b="1" dirty="0" smtClean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31788" y="538655"/>
            <a:ext cx="8559800" cy="10779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Фахівці з інформаційних технологій потрібні всюди і завжди! </a:t>
            </a:r>
          </a:p>
        </p:txBody>
      </p:sp>
      <p:pic>
        <p:nvPicPr>
          <p:cNvPr id="59398" name="Picture 2" descr="http://static6.depositphotos.com/1002575/643/i/450/dep_6434647-E-learn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3709988"/>
            <a:ext cx="140017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ttp://foto.kulichki.com/animated/internet/31.gif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5286375"/>
            <a:ext cx="14414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32313" y="5351462"/>
            <a:ext cx="42100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kni</a:t>
            </a:r>
            <a:r>
              <a:rPr lang="uk-UA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</a:t>
            </a:r>
            <a:r>
              <a:rPr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u@chdtu</a:t>
            </a:r>
            <a:r>
              <a:rPr lang="uk-UA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edu.ua</a:t>
            </a:r>
            <a:endParaRPr lang="uk-UA" sz="32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32313" y="4217194"/>
            <a:ext cx="42100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2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knsa.chdtu</a:t>
            </a:r>
            <a:r>
              <a:rPr lang="uk-UA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  <a:r>
              <a:rPr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edu.ua</a:t>
            </a:r>
            <a:endParaRPr lang="uk-UA" sz="3200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5313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Веб-програмування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46" name="Picture 6" descr="Результат пошуку зображень за запитом веб-програмуванн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" b="5781"/>
          <a:stretch/>
        </p:blipFill>
        <p:spPr bwMode="auto">
          <a:xfrm>
            <a:off x="1396448" y="1222513"/>
            <a:ext cx="6510130" cy="518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383986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809"/>
            <a:ext cx="8229600" cy="1073426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Веб-дизайн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466" name="Picture 2" descr="Результат пошуку зображень за запитом веб-диз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" y="1318245"/>
            <a:ext cx="8138672" cy="54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02539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22" y="457200"/>
            <a:ext cx="8749862" cy="630238"/>
          </a:xfrm>
        </p:spPr>
        <p:txBody>
          <a:bodyPr/>
          <a:lstStyle/>
          <a:p>
            <a:pPr>
              <a:defRPr/>
            </a:pP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Тренди в </a:t>
            </a:r>
            <a:r>
              <a:rPr lang="uk-UA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ІТ-галузі</a:t>
            </a: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хмарні технології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8610" name="Picture 2" descr="Результат пошуку зображень за запитом хмарні технологі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3" y="1239153"/>
            <a:ext cx="7176483" cy="538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Результат пошуку зображень за запитом хмарні технології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0"/>
          <a:stretch/>
        </p:blipFill>
        <p:spPr bwMode="auto">
          <a:xfrm>
            <a:off x="1917617" y="1751012"/>
            <a:ext cx="5516890" cy="499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3744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Результат пошуку зображень за запитом хмарні технології ц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 t="6364" r="3181" b="7137"/>
          <a:stretch/>
        </p:blipFill>
        <p:spPr bwMode="auto">
          <a:xfrm>
            <a:off x="4642368" y="2365513"/>
            <a:ext cx="4372423" cy="348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05678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Хмарні технології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358" y="1371600"/>
            <a:ext cx="48801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 err="1" smtClean="0"/>
              <a:t>Хмарні</a:t>
            </a:r>
            <a:r>
              <a:rPr lang="ru-RU" sz="2800" b="1" dirty="0" smtClean="0"/>
              <a:t> </a:t>
            </a:r>
            <a:r>
              <a:rPr lang="ru-RU" sz="2800" b="1" dirty="0" err="1"/>
              <a:t>обчислення</a:t>
            </a:r>
            <a:r>
              <a:rPr lang="ru-RU" sz="2800" b="1" dirty="0"/>
              <a:t> (англ. </a:t>
            </a:r>
            <a:r>
              <a:rPr lang="en-US" sz="2800" b="1" dirty="0"/>
              <a:t>cloud computing)</a:t>
            </a:r>
            <a:r>
              <a:rPr lang="en-US" sz="2800" dirty="0"/>
              <a:t> –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програмно-апаратне</a:t>
            </a:r>
            <a:r>
              <a:rPr lang="ru-RU" sz="2800" dirty="0"/>
              <a:t> </a:t>
            </a:r>
            <a:r>
              <a:rPr lang="ru-RU" sz="2800" dirty="0" err="1"/>
              <a:t>забезпечення</a:t>
            </a:r>
            <a:r>
              <a:rPr lang="ru-RU" sz="2800" dirty="0"/>
              <a:t>, </a:t>
            </a:r>
            <a:r>
              <a:rPr lang="ru-RU" sz="2800" dirty="0" err="1"/>
              <a:t>доступне</a:t>
            </a:r>
            <a:r>
              <a:rPr lang="ru-RU" sz="2800" dirty="0"/>
              <a:t> </a:t>
            </a:r>
            <a:r>
              <a:rPr lang="ru-RU" sz="2800" dirty="0" err="1"/>
              <a:t>користувачеві</a:t>
            </a:r>
            <a:r>
              <a:rPr lang="ru-RU" sz="2800" dirty="0"/>
              <a:t> через Інтернет </a:t>
            </a:r>
            <a:r>
              <a:rPr lang="ru-RU" sz="2800" dirty="0" smtClean="0"/>
              <a:t>у </a:t>
            </a:r>
            <a:r>
              <a:rPr lang="ru-RU" sz="2800" dirty="0" err="1"/>
              <a:t>вигляді</a:t>
            </a:r>
            <a:r>
              <a:rPr lang="ru-RU" sz="2800" dirty="0"/>
              <a:t> </a:t>
            </a:r>
            <a:r>
              <a:rPr lang="ru-RU" sz="2800" dirty="0" err="1"/>
              <a:t>сервісу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дозволяє</a:t>
            </a:r>
            <a:r>
              <a:rPr lang="ru-RU" sz="2800" dirty="0"/>
              <a:t> </a:t>
            </a:r>
            <a:r>
              <a:rPr lang="ru-RU" sz="2800" dirty="0" err="1"/>
              <a:t>використовувати</a:t>
            </a:r>
            <a:r>
              <a:rPr lang="ru-RU" sz="2800" dirty="0"/>
              <a:t> </a:t>
            </a:r>
            <a:r>
              <a:rPr lang="ru-RU" sz="2800" dirty="0" err="1"/>
              <a:t>зручний</a:t>
            </a:r>
            <a:r>
              <a:rPr lang="ru-RU" sz="2800" dirty="0"/>
              <a:t> </a:t>
            </a:r>
            <a:r>
              <a:rPr lang="ru-RU" sz="2800" dirty="0" err="1"/>
              <a:t>інтерфейс</a:t>
            </a:r>
            <a:r>
              <a:rPr lang="ru-RU" sz="2800" dirty="0"/>
              <a:t> для </a:t>
            </a:r>
            <a:r>
              <a:rPr lang="ru-RU" sz="2800" dirty="0" err="1"/>
              <a:t>віддаленого</a:t>
            </a:r>
            <a:r>
              <a:rPr lang="ru-RU" sz="2800" dirty="0"/>
              <a:t> доступу до </a:t>
            </a:r>
            <a:r>
              <a:rPr lang="ru-RU" sz="2800" dirty="0" err="1"/>
              <a:t>виділених</a:t>
            </a:r>
            <a:r>
              <a:rPr lang="ru-RU" sz="2800" dirty="0"/>
              <a:t> </a:t>
            </a:r>
            <a:r>
              <a:rPr lang="ru-RU" sz="2800" dirty="0" err="1"/>
              <a:t>ресурсів</a:t>
            </a:r>
            <a:r>
              <a:rPr lang="ru-RU" sz="2800" dirty="0"/>
              <a:t> (</a:t>
            </a:r>
            <a:r>
              <a:rPr lang="ru-RU" sz="2800" dirty="0" err="1"/>
              <a:t>обчислювальних</a:t>
            </a:r>
            <a:r>
              <a:rPr lang="ru-RU" sz="2800" dirty="0"/>
              <a:t> </a:t>
            </a:r>
            <a:r>
              <a:rPr lang="ru-RU" sz="2800" dirty="0" err="1"/>
              <a:t>ресурсів</a:t>
            </a:r>
            <a:r>
              <a:rPr lang="ru-RU" sz="2800" dirty="0"/>
              <a:t>, </a:t>
            </a:r>
            <a:r>
              <a:rPr lang="ru-RU" sz="2800" dirty="0" err="1"/>
              <a:t>програм</a:t>
            </a:r>
            <a:r>
              <a:rPr lang="ru-RU" sz="2800" dirty="0"/>
              <a:t> і даних).</a:t>
            </a:r>
          </a:p>
        </p:txBody>
      </p:sp>
    </p:spTree>
    <p:extLst>
      <p:ext uri="{BB962C8B-B14F-4D97-AF65-F5344CB8AC3E}">
        <p14:creationId xmlns:p14="http://schemas.microsoft.com/office/powerpoint/2010/main" val="3015384153"/>
      </p:ext>
    </p:extLst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5830</TotalTime>
  <Words>1241</Words>
  <Application>Microsoft Office PowerPoint</Application>
  <PresentationFormat>Экран (4:3)</PresentationFormat>
  <Paragraphs>206</Paragraphs>
  <Slides>59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59</vt:i4>
      </vt:variant>
    </vt:vector>
  </HeadingPairs>
  <TitlesOfParts>
    <vt:vector size="67" baseType="lpstr">
      <vt:lpstr>Arial</vt:lpstr>
      <vt:lpstr>Arial Black</vt:lpstr>
      <vt:lpstr>Calibri</vt:lpstr>
      <vt:lpstr>Calibri Light</vt:lpstr>
      <vt:lpstr>Times New Roman</vt:lpstr>
      <vt:lpstr>Verdana</vt:lpstr>
      <vt:lpstr>Wingdings</vt:lpstr>
      <vt:lpstr>Пиксел</vt:lpstr>
      <vt:lpstr> Кафедра  комп’ютерних наук та системного аналізу</vt:lpstr>
      <vt:lpstr>Робота в галузі інформаційних технологій є найпристижнішою професією в Україні! </vt:lpstr>
      <vt:lpstr>Тренди в ІТ-галузі: web-технології</vt:lpstr>
      <vt:lpstr>Тренди в ІТ-галузі: web-технології</vt:lpstr>
      <vt:lpstr>Презентация PowerPoint</vt:lpstr>
      <vt:lpstr>Веб-програмування</vt:lpstr>
      <vt:lpstr>Веб-дизайн</vt:lpstr>
      <vt:lpstr>Тренди в ІТ-галузі: хмарні технології</vt:lpstr>
      <vt:lpstr>Хмарні технології</vt:lpstr>
      <vt:lpstr>Тренди в ІТ-галузі: мобільні технології</vt:lpstr>
      <vt:lpstr>Мобільні технології</vt:lpstr>
      <vt:lpstr>Мобільні технології</vt:lpstr>
      <vt:lpstr>Мобільні технології</vt:lpstr>
      <vt:lpstr>Тренди в ІТ-галузі: робототехніка</vt:lpstr>
      <vt:lpstr>Тренди в ІТ-галузі: робототехніка</vt:lpstr>
      <vt:lpstr>Тренди в ІТ-газузі: Інтернет речей</vt:lpstr>
      <vt:lpstr>Інтернет речей і smart-технології</vt:lpstr>
      <vt:lpstr>Використання Інтернету речей</vt:lpstr>
      <vt:lpstr>ІТ-професії в Україні</vt:lpstr>
      <vt:lpstr>Список ІТ-професій</vt:lpstr>
      <vt:lpstr>НА КОГО І ДЕ ХОЧУТЬ ВЧИТИСЯ ВСТУПНИКИ – МОН ПУБЛІКУЄ ТОП-10 НАЙБІЛЬШ ПОПУЛЯРНИХ СПЕЦІАЛЬНОСТЕЙ 2020 РОКУ</vt:lpstr>
      <vt:lpstr>Факультет інформаційних технологій і систем  12. Інформаційні технології</vt:lpstr>
      <vt:lpstr>Загальна характеристика  кафедри КН та СА</vt:lpstr>
      <vt:lpstr>Кафедра КН та СА є випусковою з галузі знань:  12. Інформаційні технології</vt:lpstr>
      <vt:lpstr>Спеціальність:  122 - комп’ютерні науки</vt:lpstr>
      <vt:lpstr>Освітня програма: «Інформаційні управляючі системи та технології»</vt:lpstr>
      <vt:lpstr>Освітня програма: «Управління стартапами і проєктами в галузі ІТ»</vt:lpstr>
      <vt:lpstr>Спеціальність: 124 - Системний аналіз</vt:lpstr>
      <vt:lpstr>Освітня програма: «Системи і методи прийняття рішень»</vt:lpstr>
      <vt:lpstr>Основні напрями науково-дослідної роботи кафедри КН та СА:</vt:lpstr>
      <vt:lpstr>Науково-дослідна робота кафедри КН та СА</vt:lpstr>
      <vt:lpstr>Науково-дослідна робота кафедри КН та СА</vt:lpstr>
      <vt:lpstr>Технічне забезпечення кафедри КН та СА</vt:lpstr>
      <vt:lpstr>При кафедрі функціонує Мережева Академія Cisco</vt:lpstr>
      <vt:lpstr>Презентация PowerPoint</vt:lpstr>
      <vt:lpstr>Центр медичних інформаційних систем ЧДТУ</vt:lpstr>
      <vt:lpstr>Центр медичних інформаційних систем ЧДТУ</vt:lpstr>
      <vt:lpstr>Презентация PowerPoint</vt:lpstr>
      <vt:lpstr>Система підтримки дистанційного навчання «Медичні інформаційні системи» на базі MOODLE</vt:lpstr>
      <vt:lpstr>Платформа дистанційного навчання  Центру підвищення кваліфікації лікарів</vt:lpstr>
      <vt:lpstr>Презентация PowerPoint</vt:lpstr>
      <vt:lpstr>Науково-дослідна діяльність студентів</vt:lpstr>
      <vt:lpstr>Участь студентів у Всеукраїнських олімпіадах з комп’ютерних наук та програмування</vt:lpstr>
      <vt:lpstr>Спільні проєкти студентів, аспірантів і викладачів </vt:lpstr>
      <vt:lpstr>Презентация PowerPoint</vt:lpstr>
      <vt:lpstr>Студентський проект “Web-ресурс для виконання математичних операцій над нечіткими числами та інтервалами”</vt:lpstr>
      <vt:lpstr>Студентський проект «Web-ресурс для розв’язування задач оптимізації за допомогою алгоритмів колективного інтелекту»</vt:lpstr>
      <vt:lpstr>Студентський проект «Використання хмарного сервісу YouTube для навчання дітей за допомогою мультимедійних ресурсів»</vt:lpstr>
      <vt:lpstr>http://fitis.chdtu.edu.ua</vt:lpstr>
      <vt:lpstr>Електронні навчальні курси кафедри КН та СА</vt:lpstr>
      <vt:lpstr>Електронно-бібліотечна система ЧДТУ</vt:lpstr>
      <vt:lpstr>Співпраця кафедри КН та СА з IТ-компаніями з елементами  дуальної освіти</vt:lpstr>
      <vt:lpstr>Співпраця кафедри КН та СА з IТ-компаніями з елементами  дуальної освіти</vt:lpstr>
      <vt:lpstr>Презентация PowerPoint</vt:lpstr>
      <vt:lpstr>Співпраця у галузі підготовки фахівців з Quality Assurance (QA)</vt:lpstr>
      <vt:lpstr>Співпраця у галузі підготовки фахівців з Quality Assurance (QA)</vt:lpstr>
      <vt:lpstr>При кафедрі КН та СА організовано курси  з основ програмування та інформаційних технологій для учнів 8-11 класів</vt:lpstr>
      <vt:lpstr>Чєкаємо Вас на кафедрі КН та СА!</vt:lpstr>
      <vt:lpstr>Презентация PowerPoint</vt:lpstr>
    </vt:vector>
  </TitlesOfParts>
  <Company>Квартира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ІНФОРМАЦІЙНА ТЕХНОЛОГІЯ ВИЗНАЧЕННЯ ОПТИМАЛЬНИХ ПАРАМЕТРІВ УПРАВЛІННЯ ТРАНСПОРТНИМ РУХОМ ЧЕРЕЗ СВТЛОФОРНІ ОБ’ЄКТИ МІСТА</dc:title>
  <dc:creator>Инна</dc:creator>
  <cp:lastModifiedBy>Юрий Триус</cp:lastModifiedBy>
  <cp:revision>507</cp:revision>
  <dcterms:created xsi:type="dcterms:W3CDTF">2007-06-11T15:25:34Z</dcterms:created>
  <dcterms:modified xsi:type="dcterms:W3CDTF">2021-02-02T23:30:55Z</dcterms:modified>
</cp:coreProperties>
</file>